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</p:sldIdLst>
  <p:sldSz cx="10693400" cy="10699752"/>
  <p:notesSz cx="10693400" cy="10699752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46355">
              <a:lnSpc>
                <a:spcPct val="100000"/>
              </a:lnSpc>
              <a:spcBef>
                <a:spcPts val="420"/>
              </a:spcBef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0" i="0">
                <a:solidFill>
                  <a:srgbClr val="FF0000"/>
                </a:solidFill>
                <a:latin typeface="宋体"/>
                <a:cs typeface="宋体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46355">
              <a:lnSpc>
                <a:spcPct val="100000"/>
              </a:lnSpc>
              <a:spcBef>
                <a:spcPts val="420"/>
              </a:spcBef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0" i="0">
                <a:solidFill>
                  <a:srgbClr val="FF0000"/>
                </a:solidFill>
                <a:latin typeface="宋体"/>
                <a:cs typeface="宋体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46355">
              <a:lnSpc>
                <a:spcPct val="100000"/>
              </a:lnSpc>
              <a:spcBef>
                <a:spcPts val="420"/>
              </a:spcBef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0" i="0">
                <a:solidFill>
                  <a:srgbClr val="FF0000"/>
                </a:solidFill>
                <a:latin typeface="宋体"/>
                <a:cs typeface="宋体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46355">
              <a:lnSpc>
                <a:spcPct val="100000"/>
              </a:lnSpc>
              <a:spcBef>
                <a:spcPts val="420"/>
              </a:spcBef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46355">
              <a:lnSpc>
                <a:spcPct val="100000"/>
              </a:lnSpc>
              <a:spcBef>
                <a:spcPts val="420"/>
              </a:spcBef>
            </a:pPr>
            <a:fld id="{81D60167-4931-47E6-BA6A-407CBD079E47}" type="slidenum">
              <a:rPr dirty="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25042" y="2179065"/>
            <a:ext cx="5312765" cy="939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0" i="0">
                <a:solidFill>
                  <a:srgbClr val="FF0000"/>
                </a:solidFill>
                <a:latin typeface="宋体"/>
                <a:cs typeface="宋体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68120" y="4438014"/>
            <a:ext cx="5426608" cy="49161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698366" y="9791445"/>
            <a:ext cx="187960" cy="2057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46355">
              <a:lnSpc>
                <a:spcPct val="100000"/>
              </a:lnSpc>
              <a:spcBef>
                <a:spcPts val="420"/>
              </a:spcBef>
            </a:pPr>
            <a:fld id="{81D60167-4931-47E6-BA6A-407CBD079E47}" type="slidenum">
              <a:rPr dirty="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pc="-2785"/>
              <a:t>湖南</a:t>
            </a:r>
            <a:r>
              <a:rPr dirty="0" spc="-2775"/>
              <a:t>省</a:t>
            </a:r>
            <a:r>
              <a:rPr dirty="0" spc="-2785"/>
              <a:t>自然</a:t>
            </a:r>
            <a:r>
              <a:rPr dirty="0" spc="-2775"/>
              <a:t>资</a:t>
            </a:r>
            <a:r>
              <a:rPr dirty="0" spc="-2790"/>
              <a:t>源厅</a:t>
            </a:r>
            <a:r>
              <a:rPr dirty="0" spc="-2775"/>
              <a:t>办</a:t>
            </a:r>
            <a:r>
              <a:rPr dirty="0" spc="-2790"/>
              <a:t>公室</a:t>
            </a:r>
            <a:r>
              <a:rPr dirty="0" spc="-2775"/>
              <a:t>文</a:t>
            </a:r>
            <a:r>
              <a:rPr dirty="0" spc="-3000"/>
              <a:t>件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92451" y="3575430"/>
            <a:ext cx="231203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5">
                <a:latin typeface="宋体"/>
                <a:cs typeface="宋体"/>
              </a:rPr>
              <a:t>湘</a:t>
            </a:r>
            <a:r>
              <a:rPr dirty="0" sz="1600" spc="-5">
                <a:latin typeface="宋体"/>
                <a:cs typeface="宋体"/>
              </a:rPr>
              <a:t>自资</a:t>
            </a:r>
            <a:r>
              <a:rPr dirty="0" sz="1600" spc="5">
                <a:latin typeface="宋体"/>
                <a:cs typeface="宋体"/>
              </a:rPr>
              <a:t>办</a:t>
            </a:r>
            <a:r>
              <a:rPr dirty="0" sz="1600" spc="-5">
                <a:latin typeface="宋体"/>
                <a:cs typeface="宋体"/>
              </a:rPr>
              <a:t>发</a:t>
            </a:r>
            <a:r>
              <a:rPr dirty="0" sz="1600" spc="5">
                <a:latin typeface="宋体"/>
                <a:cs typeface="宋体"/>
              </a:rPr>
              <a:t>〔</a:t>
            </a:r>
            <a:r>
              <a:rPr dirty="0" sz="1600" spc="-5">
                <a:latin typeface="Times New Roman"/>
                <a:cs typeface="Times New Roman"/>
              </a:rPr>
              <a:t>2022</a:t>
            </a:r>
            <a:r>
              <a:rPr dirty="0" sz="1600" spc="5">
                <a:latin typeface="宋体"/>
                <a:cs typeface="宋体"/>
              </a:rPr>
              <a:t>〕</a:t>
            </a:r>
            <a:r>
              <a:rPr dirty="0" sz="1600">
                <a:latin typeface="Times New Roman"/>
                <a:cs typeface="Times New Roman"/>
              </a:rPr>
              <a:t>28</a:t>
            </a:r>
            <a:r>
              <a:rPr dirty="0" sz="1600" spc="-8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宋体"/>
                <a:cs typeface="宋体"/>
              </a:rPr>
              <a:t>号</a:t>
            </a:r>
            <a:endParaRPr sz="1600">
              <a:latin typeface="宋体"/>
              <a:cs typeface="宋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68120" y="4438014"/>
            <a:ext cx="5360035" cy="491617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611505" marR="5080" indent="-599440">
              <a:lnSpc>
                <a:spcPct val="142900"/>
              </a:lnSpc>
              <a:spcBef>
                <a:spcPts val="95"/>
              </a:spcBef>
            </a:pPr>
            <a:r>
              <a:rPr dirty="0" sz="2100">
                <a:latin typeface="宋体"/>
                <a:cs typeface="宋体"/>
              </a:rPr>
              <a:t>关于印发《湖南省国土空间生态保护修复项目 预算编制指导意见（暂</a:t>
            </a:r>
            <a:r>
              <a:rPr dirty="0" sz="2100" spc="10">
                <a:latin typeface="宋体"/>
                <a:cs typeface="宋体"/>
              </a:rPr>
              <a:t>行</a:t>
            </a:r>
            <a:r>
              <a:rPr dirty="0" sz="2100" spc="-1060">
                <a:latin typeface="宋体"/>
                <a:cs typeface="宋体"/>
              </a:rPr>
              <a:t>）</a:t>
            </a:r>
            <a:r>
              <a:rPr dirty="0" sz="2100">
                <a:latin typeface="宋体"/>
                <a:cs typeface="宋体"/>
              </a:rPr>
              <a:t>》的通知</a:t>
            </a:r>
            <a:endParaRPr sz="2100">
              <a:latin typeface="宋体"/>
              <a:cs typeface="宋体"/>
            </a:endParaRPr>
          </a:p>
          <a:p>
            <a:pPr>
              <a:lnSpc>
                <a:spcPct val="100000"/>
              </a:lnSpc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555"/>
              </a:spcBef>
            </a:pPr>
            <a:r>
              <a:rPr dirty="0" sz="1600" spc="5">
                <a:latin typeface="宋体"/>
                <a:cs typeface="宋体"/>
              </a:rPr>
              <a:t>各</a:t>
            </a:r>
            <a:r>
              <a:rPr dirty="0" sz="1600" spc="-5">
                <a:latin typeface="宋体"/>
                <a:cs typeface="宋体"/>
              </a:rPr>
              <a:t>市州</a:t>
            </a:r>
            <a:r>
              <a:rPr dirty="0" sz="1600" spc="5">
                <a:latin typeface="宋体"/>
                <a:cs typeface="宋体"/>
              </a:rPr>
              <a:t>、</a:t>
            </a:r>
            <a:r>
              <a:rPr dirty="0" sz="1600" spc="-5">
                <a:latin typeface="宋体"/>
                <a:cs typeface="宋体"/>
              </a:rPr>
              <a:t>县市区</a:t>
            </a:r>
            <a:r>
              <a:rPr dirty="0" sz="1600" spc="5">
                <a:latin typeface="宋体"/>
                <a:cs typeface="宋体"/>
              </a:rPr>
              <a:t>自</a:t>
            </a:r>
            <a:r>
              <a:rPr dirty="0" sz="1600" spc="-5">
                <a:latin typeface="宋体"/>
                <a:cs typeface="宋体"/>
              </a:rPr>
              <a:t>然资</a:t>
            </a:r>
            <a:r>
              <a:rPr dirty="0" sz="1600" spc="5">
                <a:latin typeface="宋体"/>
                <a:cs typeface="宋体"/>
              </a:rPr>
              <a:t>源</a:t>
            </a:r>
            <a:r>
              <a:rPr dirty="0" sz="1600" spc="-5">
                <a:latin typeface="宋体"/>
                <a:cs typeface="宋体"/>
              </a:rPr>
              <a:t>主管部</a:t>
            </a:r>
            <a:r>
              <a:rPr dirty="0" sz="1600" spc="5">
                <a:latin typeface="宋体"/>
                <a:cs typeface="宋体"/>
              </a:rPr>
              <a:t>门</a:t>
            </a:r>
            <a:r>
              <a:rPr dirty="0" sz="1600" spc="-5">
                <a:latin typeface="宋体"/>
                <a:cs typeface="宋体"/>
              </a:rPr>
              <a:t>，省</a:t>
            </a:r>
            <a:r>
              <a:rPr dirty="0" sz="1600" spc="5">
                <a:latin typeface="宋体"/>
                <a:cs typeface="宋体"/>
              </a:rPr>
              <a:t>地</a:t>
            </a:r>
            <a:r>
              <a:rPr dirty="0" sz="1600" spc="-5">
                <a:latin typeface="宋体"/>
                <a:cs typeface="宋体"/>
              </a:rPr>
              <a:t>质院：</a:t>
            </a:r>
            <a:endParaRPr sz="1600">
              <a:latin typeface="宋体"/>
              <a:cs typeface="宋体"/>
            </a:endParaRPr>
          </a:p>
          <a:p>
            <a:pPr algn="just" marL="12700" marR="56515" indent="406400">
              <a:lnSpc>
                <a:spcPct val="162500"/>
              </a:lnSpc>
            </a:pPr>
            <a:r>
              <a:rPr dirty="0" sz="1600" spc="5">
                <a:latin typeface="宋体"/>
                <a:cs typeface="宋体"/>
              </a:rPr>
              <a:t>为</a:t>
            </a:r>
            <a:r>
              <a:rPr dirty="0" sz="1600" spc="-5">
                <a:latin typeface="宋体"/>
                <a:cs typeface="宋体"/>
              </a:rPr>
              <a:t>加强</a:t>
            </a:r>
            <a:r>
              <a:rPr dirty="0" sz="1600" spc="5">
                <a:latin typeface="宋体"/>
                <a:cs typeface="宋体"/>
              </a:rPr>
              <a:t>我</a:t>
            </a:r>
            <a:r>
              <a:rPr dirty="0" sz="1600" spc="-5">
                <a:latin typeface="宋体"/>
                <a:cs typeface="宋体"/>
              </a:rPr>
              <a:t>省国土</a:t>
            </a:r>
            <a:r>
              <a:rPr dirty="0" sz="1600" spc="5">
                <a:latin typeface="宋体"/>
                <a:cs typeface="宋体"/>
              </a:rPr>
              <a:t>空</a:t>
            </a:r>
            <a:r>
              <a:rPr dirty="0" sz="1600" spc="-5">
                <a:latin typeface="宋体"/>
                <a:cs typeface="宋体"/>
              </a:rPr>
              <a:t>间生</a:t>
            </a:r>
            <a:r>
              <a:rPr dirty="0" sz="1600" spc="5">
                <a:latin typeface="宋体"/>
                <a:cs typeface="宋体"/>
              </a:rPr>
              <a:t>态</a:t>
            </a:r>
            <a:r>
              <a:rPr dirty="0" sz="1600" spc="-5">
                <a:latin typeface="宋体"/>
                <a:cs typeface="宋体"/>
              </a:rPr>
              <a:t>保护修</a:t>
            </a:r>
            <a:r>
              <a:rPr dirty="0" sz="1600" spc="5">
                <a:latin typeface="宋体"/>
                <a:cs typeface="宋体"/>
              </a:rPr>
              <a:t>复</a:t>
            </a:r>
            <a:r>
              <a:rPr dirty="0" sz="1600" spc="-5">
                <a:latin typeface="宋体"/>
                <a:cs typeface="宋体"/>
              </a:rPr>
              <a:t>项目</a:t>
            </a:r>
            <a:r>
              <a:rPr dirty="0" sz="1600" spc="5">
                <a:latin typeface="宋体"/>
                <a:cs typeface="宋体"/>
              </a:rPr>
              <a:t>预</a:t>
            </a:r>
            <a:r>
              <a:rPr dirty="0" sz="1600" spc="-5">
                <a:latin typeface="宋体"/>
                <a:cs typeface="宋体"/>
              </a:rPr>
              <a:t>算编制</a:t>
            </a:r>
            <a:r>
              <a:rPr dirty="0" sz="1600" spc="5">
                <a:latin typeface="宋体"/>
                <a:cs typeface="宋体"/>
              </a:rPr>
              <a:t>管</a:t>
            </a:r>
            <a:r>
              <a:rPr dirty="0" sz="1600" spc="-5">
                <a:latin typeface="宋体"/>
                <a:cs typeface="宋体"/>
              </a:rPr>
              <a:t>理， </a:t>
            </a:r>
            <a:r>
              <a:rPr dirty="0" sz="1600" spc="5">
                <a:latin typeface="宋体"/>
                <a:cs typeface="宋体"/>
              </a:rPr>
              <a:t>指</a:t>
            </a:r>
            <a:r>
              <a:rPr dirty="0" sz="1600" spc="-5">
                <a:latin typeface="宋体"/>
                <a:cs typeface="宋体"/>
              </a:rPr>
              <a:t>导自</a:t>
            </a:r>
            <a:r>
              <a:rPr dirty="0" sz="1600" spc="5">
                <a:latin typeface="宋体"/>
                <a:cs typeface="宋体"/>
              </a:rPr>
              <a:t>然</a:t>
            </a:r>
            <a:r>
              <a:rPr dirty="0" sz="1600" spc="-5">
                <a:latin typeface="宋体"/>
                <a:cs typeface="宋体"/>
              </a:rPr>
              <a:t>资源部</a:t>
            </a:r>
            <a:r>
              <a:rPr dirty="0" sz="1600" spc="5">
                <a:latin typeface="宋体"/>
                <a:cs typeface="宋体"/>
              </a:rPr>
              <a:t>门</a:t>
            </a:r>
            <a:r>
              <a:rPr dirty="0" sz="1600" spc="-5">
                <a:latin typeface="宋体"/>
                <a:cs typeface="宋体"/>
              </a:rPr>
              <a:t>管理</a:t>
            </a:r>
            <a:r>
              <a:rPr dirty="0" sz="1600" spc="5">
                <a:latin typeface="宋体"/>
                <a:cs typeface="宋体"/>
              </a:rPr>
              <a:t>的</a:t>
            </a:r>
            <a:r>
              <a:rPr dirty="0" sz="1600" spc="-5">
                <a:latin typeface="宋体"/>
                <a:cs typeface="宋体"/>
              </a:rPr>
              <a:t>财政出</a:t>
            </a:r>
            <a:r>
              <a:rPr dirty="0" sz="1600" spc="5">
                <a:latin typeface="宋体"/>
                <a:cs typeface="宋体"/>
              </a:rPr>
              <a:t>资</a:t>
            </a:r>
            <a:r>
              <a:rPr dirty="0" sz="1600" spc="-5">
                <a:latin typeface="宋体"/>
                <a:cs typeface="宋体"/>
              </a:rPr>
              <a:t>项目</a:t>
            </a:r>
            <a:r>
              <a:rPr dirty="0" sz="1600" spc="5">
                <a:latin typeface="宋体"/>
                <a:cs typeface="宋体"/>
              </a:rPr>
              <a:t>预</a:t>
            </a:r>
            <a:r>
              <a:rPr dirty="0" sz="1600" spc="-5">
                <a:latin typeface="宋体"/>
                <a:cs typeface="宋体"/>
              </a:rPr>
              <a:t>算编制</a:t>
            </a:r>
            <a:r>
              <a:rPr dirty="0" sz="1600" spc="5">
                <a:latin typeface="宋体"/>
                <a:cs typeface="宋体"/>
              </a:rPr>
              <a:t>审</a:t>
            </a:r>
            <a:r>
              <a:rPr dirty="0" sz="1600" spc="-5">
                <a:latin typeface="宋体"/>
                <a:cs typeface="宋体"/>
              </a:rPr>
              <a:t>查工</a:t>
            </a:r>
            <a:r>
              <a:rPr dirty="0" sz="1600" spc="5">
                <a:latin typeface="宋体"/>
                <a:cs typeface="宋体"/>
              </a:rPr>
              <a:t>作</a:t>
            </a:r>
            <a:r>
              <a:rPr dirty="0" sz="1600" spc="-5">
                <a:latin typeface="宋体"/>
                <a:cs typeface="宋体"/>
              </a:rPr>
              <a:t>， </a:t>
            </a:r>
            <a:r>
              <a:rPr dirty="0" sz="1600" spc="5">
                <a:latin typeface="宋体"/>
                <a:cs typeface="宋体"/>
              </a:rPr>
              <a:t>规</a:t>
            </a:r>
            <a:r>
              <a:rPr dirty="0" sz="1600" spc="-5">
                <a:latin typeface="宋体"/>
                <a:cs typeface="宋体"/>
              </a:rPr>
              <a:t>范专</a:t>
            </a:r>
            <a:r>
              <a:rPr dirty="0" sz="1600" spc="5">
                <a:latin typeface="宋体"/>
                <a:cs typeface="宋体"/>
              </a:rPr>
              <a:t>业</a:t>
            </a:r>
            <a:r>
              <a:rPr dirty="0" sz="1600" spc="-5">
                <a:latin typeface="宋体"/>
                <a:cs typeface="宋体"/>
              </a:rPr>
              <a:t>技术单</a:t>
            </a:r>
            <a:r>
              <a:rPr dirty="0" sz="1600" spc="5">
                <a:latin typeface="宋体"/>
                <a:cs typeface="宋体"/>
              </a:rPr>
              <a:t>位</a:t>
            </a:r>
            <a:r>
              <a:rPr dirty="0" sz="1600" spc="-5">
                <a:latin typeface="宋体"/>
                <a:cs typeface="宋体"/>
              </a:rPr>
              <a:t>项目</a:t>
            </a:r>
            <a:r>
              <a:rPr dirty="0" sz="1600" spc="5">
                <a:latin typeface="宋体"/>
                <a:cs typeface="宋体"/>
              </a:rPr>
              <a:t>预</a:t>
            </a:r>
            <a:r>
              <a:rPr dirty="0" sz="1600" spc="-5">
                <a:latin typeface="宋体"/>
                <a:cs typeface="宋体"/>
              </a:rPr>
              <a:t>算编制</a:t>
            </a:r>
            <a:r>
              <a:rPr dirty="0" sz="1600" spc="5">
                <a:latin typeface="宋体"/>
                <a:cs typeface="宋体"/>
              </a:rPr>
              <a:t>行</a:t>
            </a:r>
            <a:r>
              <a:rPr dirty="0" sz="1600" spc="-5">
                <a:latin typeface="宋体"/>
                <a:cs typeface="宋体"/>
              </a:rPr>
              <a:t>为，</a:t>
            </a:r>
            <a:r>
              <a:rPr dirty="0" sz="1600" spc="5">
                <a:latin typeface="宋体"/>
                <a:cs typeface="宋体"/>
              </a:rPr>
              <a:t>根</a:t>
            </a:r>
            <a:r>
              <a:rPr dirty="0" sz="1600">
                <a:latin typeface="宋体"/>
                <a:cs typeface="宋体"/>
              </a:rPr>
              <a:t>据</a:t>
            </a:r>
            <a:r>
              <a:rPr dirty="0" sz="1600" spc="-5">
                <a:latin typeface="宋体"/>
                <a:cs typeface="宋体"/>
              </a:rPr>
              <a:t>《财</a:t>
            </a:r>
            <a:r>
              <a:rPr dirty="0" sz="1600" spc="5">
                <a:latin typeface="宋体"/>
                <a:cs typeface="宋体"/>
              </a:rPr>
              <a:t>政</a:t>
            </a:r>
            <a:r>
              <a:rPr dirty="0" sz="1600" spc="-5">
                <a:latin typeface="宋体"/>
                <a:cs typeface="宋体"/>
              </a:rPr>
              <a:t>部关</a:t>
            </a:r>
            <a:r>
              <a:rPr dirty="0" sz="1600" spc="5">
                <a:latin typeface="宋体"/>
                <a:cs typeface="宋体"/>
              </a:rPr>
              <a:t>于</a:t>
            </a:r>
            <a:r>
              <a:rPr dirty="0" sz="1600" spc="-5">
                <a:latin typeface="宋体"/>
                <a:cs typeface="宋体"/>
              </a:rPr>
              <a:t>印</a:t>
            </a:r>
            <a:endParaRPr sz="160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dirty="0" sz="1600" spc="5">
                <a:latin typeface="宋体"/>
                <a:cs typeface="宋体"/>
              </a:rPr>
              <a:t>发</a:t>
            </a:r>
            <a:r>
              <a:rPr dirty="0" sz="1600" spc="-5">
                <a:latin typeface="宋体"/>
                <a:cs typeface="宋体"/>
              </a:rPr>
              <a:t>〈重</a:t>
            </a:r>
            <a:r>
              <a:rPr dirty="0" sz="1600" spc="5">
                <a:latin typeface="宋体"/>
                <a:cs typeface="宋体"/>
              </a:rPr>
              <a:t>点</a:t>
            </a:r>
            <a:r>
              <a:rPr dirty="0" sz="1600" spc="-5">
                <a:latin typeface="宋体"/>
                <a:cs typeface="宋体"/>
              </a:rPr>
              <a:t>生态保</a:t>
            </a:r>
            <a:r>
              <a:rPr dirty="0" sz="1600" spc="5">
                <a:latin typeface="宋体"/>
                <a:cs typeface="宋体"/>
              </a:rPr>
              <a:t>护</a:t>
            </a:r>
            <a:r>
              <a:rPr dirty="0" sz="1600" spc="-5">
                <a:latin typeface="宋体"/>
                <a:cs typeface="宋体"/>
              </a:rPr>
              <a:t>修复</a:t>
            </a:r>
            <a:r>
              <a:rPr dirty="0" sz="1600" spc="5">
                <a:latin typeface="宋体"/>
                <a:cs typeface="宋体"/>
              </a:rPr>
              <a:t>治</a:t>
            </a:r>
            <a:r>
              <a:rPr dirty="0" sz="1600" spc="-5">
                <a:latin typeface="宋体"/>
                <a:cs typeface="宋体"/>
              </a:rPr>
              <a:t>理资金</a:t>
            </a:r>
            <a:r>
              <a:rPr dirty="0" sz="1600" spc="5">
                <a:latin typeface="宋体"/>
                <a:cs typeface="宋体"/>
              </a:rPr>
              <a:t>管</a:t>
            </a:r>
            <a:r>
              <a:rPr dirty="0" sz="1600" spc="-5">
                <a:latin typeface="宋体"/>
                <a:cs typeface="宋体"/>
              </a:rPr>
              <a:t>理办</a:t>
            </a:r>
            <a:r>
              <a:rPr dirty="0" sz="1600" spc="5">
                <a:latin typeface="宋体"/>
                <a:cs typeface="宋体"/>
              </a:rPr>
              <a:t>法</a:t>
            </a:r>
            <a:r>
              <a:rPr dirty="0" sz="1600" spc="-5">
                <a:latin typeface="宋体"/>
                <a:cs typeface="宋体"/>
              </a:rPr>
              <a:t>〉的通</a:t>
            </a:r>
            <a:r>
              <a:rPr dirty="0" sz="1600" spc="5">
                <a:latin typeface="宋体"/>
                <a:cs typeface="宋体"/>
              </a:rPr>
              <a:t>知</a:t>
            </a:r>
            <a:r>
              <a:rPr dirty="0" sz="1600" spc="-5">
                <a:latin typeface="宋体"/>
                <a:cs typeface="宋体"/>
              </a:rPr>
              <a:t>》（</a:t>
            </a:r>
            <a:r>
              <a:rPr dirty="0" sz="1600" spc="5">
                <a:latin typeface="宋体"/>
                <a:cs typeface="宋体"/>
              </a:rPr>
              <a:t>财</a:t>
            </a:r>
            <a:r>
              <a:rPr dirty="0" sz="1600" spc="-5">
                <a:latin typeface="宋体"/>
                <a:cs typeface="宋体"/>
              </a:rPr>
              <a:t>建</a:t>
            </a:r>
            <a:endParaRPr sz="1600">
              <a:latin typeface="宋体"/>
              <a:cs typeface="宋体"/>
            </a:endParaRPr>
          </a:p>
          <a:p>
            <a:pPr algn="just" marL="12700" marR="5080">
              <a:lnSpc>
                <a:spcPct val="162500"/>
              </a:lnSpc>
            </a:pPr>
            <a:r>
              <a:rPr dirty="0" sz="1600" spc="5">
                <a:latin typeface="宋体"/>
                <a:cs typeface="宋体"/>
              </a:rPr>
              <a:t>〔</a:t>
            </a:r>
            <a:r>
              <a:rPr dirty="0" sz="1600" spc="-10">
                <a:latin typeface="Times New Roman"/>
                <a:cs typeface="Times New Roman"/>
              </a:rPr>
              <a:t>2021</a:t>
            </a:r>
            <a:r>
              <a:rPr dirty="0" sz="1600" spc="5">
                <a:latin typeface="宋体"/>
                <a:cs typeface="宋体"/>
              </a:rPr>
              <a:t>〕</a:t>
            </a:r>
            <a:r>
              <a:rPr dirty="0" sz="1600">
                <a:latin typeface="Times New Roman"/>
                <a:cs typeface="Times New Roman"/>
              </a:rPr>
              <a:t>100</a:t>
            </a:r>
            <a:r>
              <a:rPr dirty="0" sz="1600" spc="-3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宋体"/>
                <a:cs typeface="宋体"/>
              </a:rPr>
              <a:t>号</a:t>
            </a:r>
            <a:r>
              <a:rPr dirty="0" sz="1600" spc="10">
                <a:latin typeface="宋体"/>
                <a:cs typeface="宋体"/>
              </a:rPr>
              <a:t>）</a:t>
            </a:r>
            <a:r>
              <a:rPr dirty="0" sz="1600" spc="-5">
                <a:latin typeface="宋体"/>
                <a:cs typeface="宋体"/>
              </a:rPr>
              <a:t>和《</a:t>
            </a:r>
            <a:r>
              <a:rPr dirty="0" sz="1600" spc="5">
                <a:latin typeface="宋体"/>
                <a:cs typeface="宋体"/>
              </a:rPr>
              <a:t>湖</a:t>
            </a:r>
            <a:r>
              <a:rPr dirty="0" sz="1600" spc="-5">
                <a:latin typeface="宋体"/>
                <a:cs typeface="宋体"/>
              </a:rPr>
              <a:t>南省财</a:t>
            </a:r>
            <a:r>
              <a:rPr dirty="0" sz="1600" spc="5">
                <a:latin typeface="宋体"/>
                <a:cs typeface="宋体"/>
              </a:rPr>
              <a:t>政</a:t>
            </a:r>
            <a:r>
              <a:rPr dirty="0" sz="1600" spc="-5">
                <a:latin typeface="宋体"/>
                <a:cs typeface="宋体"/>
              </a:rPr>
              <a:t>厅</a:t>
            </a:r>
            <a:r>
              <a:rPr dirty="0" sz="1600" spc="-35">
                <a:latin typeface="宋体"/>
                <a:cs typeface="宋体"/>
              </a:rPr>
              <a:t> </a:t>
            </a:r>
            <a:r>
              <a:rPr dirty="0" sz="1600" spc="-5">
                <a:latin typeface="宋体"/>
                <a:cs typeface="宋体"/>
              </a:rPr>
              <a:t>湖南</a:t>
            </a:r>
            <a:r>
              <a:rPr dirty="0" sz="1600" spc="5">
                <a:latin typeface="宋体"/>
                <a:cs typeface="宋体"/>
              </a:rPr>
              <a:t>省</a:t>
            </a:r>
            <a:r>
              <a:rPr dirty="0" sz="1600" spc="-5">
                <a:latin typeface="宋体"/>
                <a:cs typeface="宋体"/>
              </a:rPr>
              <a:t>自然</a:t>
            </a:r>
            <a:r>
              <a:rPr dirty="0" sz="1600" spc="5">
                <a:latin typeface="宋体"/>
                <a:cs typeface="宋体"/>
              </a:rPr>
              <a:t>资</a:t>
            </a:r>
            <a:r>
              <a:rPr dirty="0" sz="1600" spc="-5">
                <a:latin typeface="宋体"/>
                <a:cs typeface="宋体"/>
              </a:rPr>
              <a:t>源厅</a:t>
            </a:r>
            <a:r>
              <a:rPr dirty="0" sz="1600" spc="5">
                <a:latin typeface="宋体"/>
                <a:cs typeface="宋体"/>
              </a:rPr>
              <a:t>关</a:t>
            </a:r>
            <a:r>
              <a:rPr dirty="0" sz="1600" spc="-5">
                <a:latin typeface="宋体"/>
                <a:cs typeface="宋体"/>
              </a:rPr>
              <a:t>于 </a:t>
            </a:r>
            <a:r>
              <a:rPr dirty="0" sz="1600" spc="5">
                <a:latin typeface="宋体"/>
                <a:cs typeface="宋体"/>
              </a:rPr>
              <a:t>印</a:t>
            </a:r>
            <a:r>
              <a:rPr dirty="0" sz="1600" spc="-5">
                <a:latin typeface="宋体"/>
                <a:cs typeface="宋体"/>
              </a:rPr>
              <a:t>发〈</a:t>
            </a:r>
            <a:r>
              <a:rPr dirty="0" sz="1600" spc="5">
                <a:latin typeface="宋体"/>
                <a:cs typeface="宋体"/>
              </a:rPr>
              <a:t>湖</a:t>
            </a:r>
            <a:r>
              <a:rPr dirty="0" sz="1600" spc="-5">
                <a:latin typeface="宋体"/>
                <a:cs typeface="宋体"/>
              </a:rPr>
              <a:t>南省国</a:t>
            </a:r>
            <a:r>
              <a:rPr dirty="0" sz="1600" spc="5">
                <a:latin typeface="宋体"/>
                <a:cs typeface="宋体"/>
              </a:rPr>
              <a:t>土</a:t>
            </a:r>
            <a:r>
              <a:rPr dirty="0" sz="1600" spc="-5">
                <a:latin typeface="宋体"/>
                <a:cs typeface="宋体"/>
              </a:rPr>
              <a:t>空间</a:t>
            </a:r>
            <a:r>
              <a:rPr dirty="0" sz="1600" spc="5">
                <a:latin typeface="宋体"/>
                <a:cs typeface="宋体"/>
              </a:rPr>
              <a:t>生</a:t>
            </a:r>
            <a:r>
              <a:rPr dirty="0" sz="1600" spc="-5">
                <a:latin typeface="宋体"/>
                <a:cs typeface="宋体"/>
              </a:rPr>
              <a:t>态保护</a:t>
            </a:r>
            <a:r>
              <a:rPr dirty="0" sz="1600" spc="5">
                <a:latin typeface="宋体"/>
                <a:cs typeface="宋体"/>
              </a:rPr>
              <a:t>修</a:t>
            </a:r>
            <a:r>
              <a:rPr dirty="0" sz="1600" spc="-5">
                <a:latin typeface="宋体"/>
                <a:cs typeface="宋体"/>
              </a:rPr>
              <a:t>复和</a:t>
            </a:r>
            <a:r>
              <a:rPr dirty="0" sz="1600" spc="5">
                <a:latin typeface="宋体"/>
                <a:cs typeface="宋体"/>
              </a:rPr>
              <a:t>地</a:t>
            </a:r>
            <a:r>
              <a:rPr dirty="0" sz="1600" spc="-5">
                <a:latin typeface="宋体"/>
                <a:cs typeface="宋体"/>
              </a:rPr>
              <a:t>质灾害</a:t>
            </a:r>
            <a:r>
              <a:rPr dirty="0" sz="1600" spc="15">
                <a:latin typeface="宋体"/>
                <a:cs typeface="宋体"/>
              </a:rPr>
              <a:t>防</a:t>
            </a:r>
            <a:r>
              <a:rPr dirty="0" sz="1600" spc="-5">
                <a:latin typeface="宋体"/>
                <a:cs typeface="宋体"/>
              </a:rPr>
              <a:t>治专</a:t>
            </a:r>
            <a:r>
              <a:rPr dirty="0" sz="1600" spc="5">
                <a:latin typeface="宋体"/>
                <a:cs typeface="宋体"/>
              </a:rPr>
              <a:t>项</a:t>
            </a:r>
            <a:r>
              <a:rPr dirty="0" sz="1600" spc="-5">
                <a:latin typeface="宋体"/>
                <a:cs typeface="宋体"/>
              </a:rPr>
              <a:t>资 </a:t>
            </a:r>
            <a:r>
              <a:rPr dirty="0" sz="1600" spc="5">
                <a:latin typeface="宋体"/>
                <a:cs typeface="宋体"/>
              </a:rPr>
              <a:t>金</a:t>
            </a:r>
            <a:r>
              <a:rPr dirty="0" sz="1600" spc="-5">
                <a:latin typeface="宋体"/>
                <a:cs typeface="宋体"/>
              </a:rPr>
              <a:t>管理</a:t>
            </a:r>
            <a:r>
              <a:rPr dirty="0" sz="1600" spc="5">
                <a:latin typeface="宋体"/>
                <a:cs typeface="宋体"/>
              </a:rPr>
              <a:t>办</a:t>
            </a:r>
            <a:r>
              <a:rPr dirty="0" sz="1600" spc="-5">
                <a:latin typeface="宋体"/>
                <a:cs typeface="宋体"/>
              </a:rPr>
              <a:t>法〉的</a:t>
            </a:r>
            <a:r>
              <a:rPr dirty="0" sz="1600" spc="5">
                <a:latin typeface="宋体"/>
                <a:cs typeface="宋体"/>
              </a:rPr>
              <a:t>通</a:t>
            </a:r>
            <a:r>
              <a:rPr dirty="0" sz="1600" spc="-5">
                <a:latin typeface="宋体"/>
                <a:cs typeface="宋体"/>
              </a:rPr>
              <a:t>知》</a:t>
            </a:r>
            <a:r>
              <a:rPr dirty="0" sz="1600" spc="5">
                <a:latin typeface="宋体"/>
                <a:cs typeface="宋体"/>
              </a:rPr>
              <a:t>（</a:t>
            </a:r>
            <a:r>
              <a:rPr dirty="0" sz="1600" spc="-5">
                <a:latin typeface="宋体"/>
                <a:cs typeface="宋体"/>
              </a:rPr>
              <a:t>湘财资</a:t>
            </a:r>
            <a:r>
              <a:rPr dirty="0" sz="1600" spc="5">
                <a:latin typeface="宋体"/>
                <a:cs typeface="宋体"/>
              </a:rPr>
              <a:t>环</a:t>
            </a:r>
            <a:r>
              <a:rPr dirty="0" sz="1600">
                <a:latin typeface="宋体"/>
                <a:cs typeface="宋体"/>
              </a:rPr>
              <a:t>〔</a:t>
            </a:r>
            <a:r>
              <a:rPr dirty="0" sz="1600" spc="-5">
                <a:latin typeface="Times New Roman"/>
                <a:cs typeface="Times New Roman"/>
              </a:rPr>
              <a:t>2019</a:t>
            </a:r>
            <a:r>
              <a:rPr dirty="0" sz="1600" spc="-5">
                <a:latin typeface="宋体"/>
                <a:cs typeface="宋体"/>
              </a:rPr>
              <a:t>〕</a:t>
            </a:r>
            <a:r>
              <a:rPr dirty="0" sz="1600">
                <a:latin typeface="Times New Roman"/>
                <a:cs typeface="Times New Roman"/>
              </a:rPr>
              <a:t>10</a:t>
            </a:r>
            <a:r>
              <a:rPr dirty="0" sz="1600" spc="-6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宋体"/>
                <a:cs typeface="宋体"/>
              </a:rPr>
              <a:t>号</a:t>
            </a:r>
            <a:r>
              <a:rPr dirty="0" sz="1600">
                <a:latin typeface="宋体"/>
                <a:cs typeface="宋体"/>
              </a:rPr>
              <a:t>），</a:t>
            </a:r>
            <a:r>
              <a:rPr dirty="0" sz="1600" spc="-5">
                <a:latin typeface="宋体"/>
                <a:cs typeface="宋体"/>
              </a:rPr>
              <a:t>制</a:t>
            </a:r>
            <a:r>
              <a:rPr dirty="0" sz="1600" spc="5">
                <a:latin typeface="宋体"/>
                <a:cs typeface="宋体"/>
              </a:rPr>
              <a:t>定</a:t>
            </a:r>
            <a:r>
              <a:rPr dirty="0" sz="1600" spc="-5">
                <a:latin typeface="宋体"/>
                <a:cs typeface="宋体"/>
              </a:rPr>
              <a:t>了</a:t>
            </a:r>
            <a:endParaRPr sz="160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dirty="0" sz="1600" spc="5">
                <a:latin typeface="宋体"/>
                <a:cs typeface="宋体"/>
              </a:rPr>
              <a:t>《</a:t>
            </a:r>
            <a:r>
              <a:rPr dirty="0" sz="1600" spc="-5">
                <a:latin typeface="宋体"/>
                <a:cs typeface="宋体"/>
              </a:rPr>
              <a:t>湖南</a:t>
            </a:r>
            <a:r>
              <a:rPr dirty="0" sz="1600" spc="5">
                <a:latin typeface="宋体"/>
                <a:cs typeface="宋体"/>
              </a:rPr>
              <a:t>省</a:t>
            </a:r>
            <a:r>
              <a:rPr dirty="0" sz="1600" spc="-5">
                <a:latin typeface="宋体"/>
                <a:cs typeface="宋体"/>
              </a:rPr>
              <a:t>国土空</a:t>
            </a:r>
            <a:r>
              <a:rPr dirty="0" sz="1600" spc="5">
                <a:latin typeface="宋体"/>
                <a:cs typeface="宋体"/>
              </a:rPr>
              <a:t>间</a:t>
            </a:r>
            <a:r>
              <a:rPr dirty="0" sz="1600" spc="-5">
                <a:latin typeface="宋体"/>
                <a:cs typeface="宋体"/>
              </a:rPr>
              <a:t>生态</a:t>
            </a:r>
            <a:r>
              <a:rPr dirty="0" sz="1600" spc="5">
                <a:latin typeface="宋体"/>
                <a:cs typeface="宋体"/>
              </a:rPr>
              <a:t>保</a:t>
            </a:r>
            <a:r>
              <a:rPr dirty="0" sz="1600" spc="-5">
                <a:latin typeface="宋体"/>
                <a:cs typeface="宋体"/>
              </a:rPr>
              <a:t>护修复</a:t>
            </a:r>
            <a:r>
              <a:rPr dirty="0" sz="1600" spc="5">
                <a:latin typeface="宋体"/>
                <a:cs typeface="宋体"/>
              </a:rPr>
              <a:t>项</a:t>
            </a:r>
            <a:r>
              <a:rPr dirty="0" sz="1600" spc="-5">
                <a:latin typeface="宋体"/>
                <a:cs typeface="宋体"/>
              </a:rPr>
              <a:t>目预</a:t>
            </a:r>
            <a:r>
              <a:rPr dirty="0" sz="1600" spc="5">
                <a:latin typeface="宋体"/>
                <a:cs typeface="宋体"/>
              </a:rPr>
              <a:t>算</a:t>
            </a:r>
            <a:r>
              <a:rPr dirty="0" sz="1600" spc="-5">
                <a:latin typeface="宋体"/>
                <a:cs typeface="宋体"/>
              </a:rPr>
              <a:t>编制指</a:t>
            </a:r>
            <a:r>
              <a:rPr dirty="0" sz="1600" spc="5">
                <a:latin typeface="宋体"/>
                <a:cs typeface="宋体"/>
              </a:rPr>
              <a:t>导</a:t>
            </a:r>
            <a:r>
              <a:rPr dirty="0" sz="1600" spc="-5">
                <a:latin typeface="宋体"/>
                <a:cs typeface="宋体"/>
              </a:rPr>
              <a:t>意见</a:t>
            </a:r>
            <a:r>
              <a:rPr dirty="0" sz="1600" spc="5">
                <a:latin typeface="宋体"/>
                <a:cs typeface="宋体"/>
              </a:rPr>
              <a:t>（</a:t>
            </a:r>
            <a:r>
              <a:rPr dirty="0" sz="1600" spc="-5">
                <a:latin typeface="宋体"/>
                <a:cs typeface="宋体"/>
              </a:rPr>
              <a:t>暂</a:t>
            </a:r>
            <a:endParaRPr sz="1600">
              <a:latin typeface="宋体"/>
              <a:cs typeface="宋体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44880" y="3995419"/>
            <a:ext cx="5669280" cy="1905"/>
          </a:xfrm>
          <a:custGeom>
            <a:avLst/>
            <a:gdLst/>
            <a:ahLst/>
            <a:cxnLst/>
            <a:rect l="l" t="t" r="r" b="b"/>
            <a:pathLst>
              <a:path w="5669280" h="1904">
                <a:moveTo>
                  <a:pt x="0" y="0"/>
                </a:moveTo>
                <a:lnTo>
                  <a:pt x="5669280" y="1905"/>
                </a:lnTo>
              </a:path>
            </a:pathLst>
          </a:custGeom>
          <a:ln w="22225">
            <a:solidFill>
              <a:srgbClr val="FF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3340" rIns="0" bIns="0" rtlCol="0" vert="horz">
            <a:spAutoFit/>
          </a:bodyPr>
          <a:lstStyle/>
          <a:p>
            <a:pPr marL="46355">
              <a:lnSpc>
                <a:spcPct val="100000"/>
              </a:lnSpc>
              <a:spcBef>
                <a:spcPts val="420"/>
              </a:spcBef>
            </a:pPr>
            <a:fld id="{81D60167-4931-47E6-BA6A-407CBD079E47}" type="slidenum">
              <a:rPr dirty="0"/>
              <a:t>14</a:t>
            </a:fld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3340" rIns="0" bIns="0" rtlCol="0" vert="horz">
            <a:spAutoFit/>
          </a:bodyPr>
          <a:lstStyle/>
          <a:p>
            <a:pPr marL="46355">
              <a:lnSpc>
                <a:spcPct val="100000"/>
              </a:lnSpc>
              <a:spcBef>
                <a:spcPts val="420"/>
              </a:spcBef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2795142" y="918717"/>
            <a:ext cx="225933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5">
                <a:latin typeface="宋体"/>
                <a:cs typeface="宋体"/>
              </a:rPr>
              <a:t>实</a:t>
            </a:r>
            <a:r>
              <a:rPr dirty="0" sz="1600" spc="-5">
                <a:latin typeface="宋体"/>
                <a:cs typeface="宋体"/>
              </a:rPr>
              <a:t>施方</a:t>
            </a:r>
            <a:r>
              <a:rPr dirty="0" sz="1600" spc="5">
                <a:latin typeface="宋体"/>
                <a:cs typeface="宋体"/>
              </a:rPr>
              <a:t>案</a:t>
            </a:r>
            <a:r>
              <a:rPr dirty="0" sz="1600" spc="-5">
                <a:latin typeface="宋体"/>
                <a:cs typeface="宋体"/>
              </a:rPr>
              <a:t>编制费</a:t>
            </a:r>
            <a:r>
              <a:rPr dirty="0" sz="1600" spc="5">
                <a:latin typeface="宋体"/>
                <a:cs typeface="宋体"/>
              </a:rPr>
              <a:t>计</a:t>
            </a:r>
            <a:r>
              <a:rPr dirty="0" sz="1600" spc="-5">
                <a:latin typeface="宋体"/>
                <a:cs typeface="宋体"/>
              </a:rPr>
              <a:t>费标准</a:t>
            </a:r>
            <a:endParaRPr sz="1600">
              <a:latin typeface="宋体"/>
              <a:cs typeface="宋体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009192" y="1463293"/>
          <a:ext cx="5548630" cy="28841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7445"/>
                <a:gridCol w="2091689"/>
                <a:gridCol w="2299970"/>
              </a:tblGrid>
              <a:tr h="312420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400">
                          <a:latin typeface="黑体"/>
                          <a:cs typeface="黑体"/>
                        </a:rPr>
                        <a:t>序号</a:t>
                      </a:r>
                      <a:endParaRPr sz="1400">
                        <a:latin typeface="黑体"/>
                        <a:cs typeface="黑体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400">
                          <a:latin typeface="黑体"/>
                          <a:cs typeface="黑体"/>
                        </a:rPr>
                        <a:t>计费基数</a:t>
                      </a:r>
                      <a:endParaRPr sz="1400">
                        <a:latin typeface="黑体"/>
                        <a:cs typeface="黑体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400">
                          <a:latin typeface="黑体"/>
                          <a:cs typeface="黑体"/>
                        </a:rPr>
                        <a:t>实施方</a:t>
                      </a:r>
                      <a:r>
                        <a:rPr dirty="0" sz="1400" spc="-15">
                          <a:latin typeface="黑体"/>
                          <a:cs typeface="黑体"/>
                        </a:rPr>
                        <a:t>案</a:t>
                      </a:r>
                      <a:r>
                        <a:rPr dirty="0" sz="1400">
                          <a:latin typeface="黑体"/>
                          <a:cs typeface="黑体"/>
                        </a:rPr>
                        <a:t>编制费</a:t>
                      </a:r>
                      <a:endParaRPr sz="1400">
                        <a:latin typeface="黑体"/>
                        <a:cs typeface="黑体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31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100</a:t>
                      </a:r>
                      <a:r>
                        <a:rPr dirty="0" sz="14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万元及以下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431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</a:t>
                      </a:r>
                      <a:r>
                        <a:rPr dirty="0" sz="1400" spc="10">
                          <a:latin typeface="宋体"/>
                          <a:cs typeface="宋体"/>
                        </a:rPr>
                        <a:t>元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-4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431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156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100</a:t>
                      </a:r>
                      <a:r>
                        <a:rPr dirty="0" sz="14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-500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</a:t>
                      </a:r>
                      <a:r>
                        <a:rPr dirty="0" sz="1400" spc="10">
                          <a:latin typeface="宋体"/>
                          <a:cs typeface="宋体"/>
                        </a:rPr>
                        <a:t>元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-8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31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500</a:t>
                      </a:r>
                      <a:r>
                        <a:rPr dirty="0" sz="14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-1000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431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</a:t>
                      </a:r>
                      <a:r>
                        <a:rPr dirty="0" sz="1400" spc="10">
                          <a:latin typeface="宋体"/>
                          <a:cs typeface="宋体"/>
                        </a:rPr>
                        <a:t>元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-12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431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00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1000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-3000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12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-18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194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5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50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3000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-5000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450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18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-25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450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003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31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5000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-1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亿元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431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25</a:t>
                      </a:r>
                      <a:r>
                        <a:rPr dirty="0" sz="14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-40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r>
                        <a:rPr dirty="0" sz="1400" spc="-10">
                          <a:latin typeface="宋体"/>
                          <a:cs typeface="宋体"/>
                        </a:rPr>
                        <a:t>（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0.4%</a:t>
                      </a:r>
                      <a:r>
                        <a:rPr dirty="0" sz="1400" spc="-10">
                          <a:latin typeface="宋体"/>
                          <a:cs typeface="宋体"/>
                        </a:rPr>
                        <a:t>）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431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156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7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4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亿</a:t>
                      </a:r>
                      <a:r>
                        <a:rPr dirty="0" sz="1400" spc="10">
                          <a:latin typeface="宋体"/>
                          <a:cs typeface="宋体"/>
                        </a:rPr>
                        <a:t>元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-3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亿元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40</a:t>
                      </a:r>
                      <a:r>
                        <a:rPr dirty="0" sz="14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-60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r>
                        <a:rPr dirty="0" sz="1400" spc="-10">
                          <a:latin typeface="宋体"/>
                          <a:cs typeface="宋体"/>
                        </a:rPr>
                        <a:t>（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0.2%</a:t>
                      </a:r>
                      <a:r>
                        <a:rPr dirty="0" sz="1400" spc="-10">
                          <a:latin typeface="宋体"/>
                          <a:cs typeface="宋体"/>
                        </a:rPr>
                        <a:t>）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8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31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dirty="0" sz="14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亿</a:t>
                      </a:r>
                      <a:r>
                        <a:rPr dirty="0" sz="1400" spc="10">
                          <a:latin typeface="宋体"/>
                          <a:cs typeface="宋体"/>
                        </a:rPr>
                        <a:t>元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-5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亿元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431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60</a:t>
                      </a:r>
                      <a:r>
                        <a:rPr dirty="0" sz="14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-75</a:t>
                      </a:r>
                      <a:r>
                        <a:rPr dirty="0" sz="14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r>
                        <a:rPr dirty="0" sz="1400" spc="-5">
                          <a:latin typeface="宋体"/>
                          <a:cs typeface="宋体"/>
                        </a:rPr>
                        <a:t>（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0.15%</a:t>
                      </a:r>
                      <a:r>
                        <a:rPr dirty="0" sz="1400" spc="-5">
                          <a:latin typeface="宋体"/>
                          <a:cs typeface="宋体"/>
                        </a:rPr>
                        <a:t>）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431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068120" y="4298720"/>
            <a:ext cx="5363210" cy="2424430"/>
          </a:xfrm>
          <a:prstGeom prst="rect">
            <a:avLst/>
          </a:prstGeom>
        </p:spPr>
        <p:txBody>
          <a:bodyPr wrap="square" lIns="0" tIns="149860" rIns="0" bIns="0" rtlCol="0" vert="horz">
            <a:spAutoFit/>
          </a:bodyPr>
          <a:lstStyle/>
          <a:p>
            <a:pPr marL="419100">
              <a:lnSpc>
                <a:spcPct val="100000"/>
              </a:lnSpc>
              <a:spcBef>
                <a:spcPts val="1180"/>
              </a:spcBef>
            </a:pPr>
            <a:r>
              <a:rPr dirty="0" sz="1600" spc="5">
                <a:latin typeface="宋体"/>
                <a:cs typeface="宋体"/>
              </a:rPr>
              <a:t>注</a:t>
            </a:r>
            <a:r>
              <a:rPr dirty="0" sz="1600" spc="-405">
                <a:latin typeface="宋体"/>
                <a:cs typeface="宋体"/>
              </a:rPr>
              <a:t>：</a:t>
            </a:r>
            <a:r>
              <a:rPr dirty="0" sz="1600" spc="-5">
                <a:latin typeface="宋体"/>
                <a:cs typeface="宋体"/>
              </a:rPr>
              <a:t>实</a:t>
            </a:r>
            <a:r>
              <a:rPr dirty="0" sz="1600" spc="5">
                <a:latin typeface="宋体"/>
                <a:cs typeface="宋体"/>
              </a:rPr>
              <a:t>施</a:t>
            </a:r>
            <a:r>
              <a:rPr dirty="0" sz="1600" spc="-5">
                <a:latin typeface="宋体"/>
                <a:cs typeface="宋体"/>
              </a:rPr>
              <a:t>方案编</a:t>
            </a:r>
            <a:r>
              <a:rPr dirty="0" sz="1600" spc="5">
                <a:latin typeface="宋体"/>
                <a:cs typeface="宋体"/>
              </a:rPr>
              <a:t>制</a:t>
            </a:r>
            <a:r>
              <a:rPr dirty="0" sz="1600" spc="-5">
                <a:latin typeface="宋体"/>
                <a:cs typeface="宋体"/>
              </a:rPr>
              <a:t>费最</a:t>
            </a:r>
            <a:r>
              <a:rPr dirty="0" sz="1600" spc="5">
                <a:latin typeface="宋体"/>
                <a:cs typeface="宋体"/>
              </a:rPr>
              <a:t>少</a:t>
            </a:r>
            <a:r>
              <a:rPr dirty="0" sz="1600" spc="-5">
                <a:latin typeface="宋体"/>
                <a:cs typeface="宋体"/>
              </a:rPr>
              <a:t>不</a:t>
            </a:r>
            <a:r>
              <a:rPr dirty="0" sz="1600" spc="5">
                <a:latin typeface="宋体"/>
                <a:cs typeface="宋体"/>
              </a:rPr>
              <a:t>低</a:t>
            </a:r>
            <a:r>
              <a:rPr dirty="0" sz="1600" spc="-5">
                <a:latin typeface="宋体"/>
                <a:cs typeface="宋体"/>
              </a:rPr>
              <a:t>于</a:t>
            </a:r>
            <a:r>
              <a:rPr dirty="0" sz="1600" spc="-425">
                <a:latin typeface="宋体"/>
                <a:cs typeface="宋体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2</a:t>
            </a:r>
            <a:r>
              <a:rPr dirty="0" sz="1600" spc="-20">
                <a:latin typeface="Times New Roman"/>
                <a:cs typeface="Times New Roman"/>
              </a:rPr>
              <a:t> </a:t>
            </a:r>
            <a:r>
              <a:rPr dirty="0" sz="1600" spc="5">
                <a:latin typeface="宋体"/>
                <a:cs typeface="宋体"/>
              </a:rPr>
              <a:t>万</a:t>
            </a:r>
            <a:r>
              <a:rPr dirty="0" sz="1600" spc="-5">
                <a:latin typeface="宋体"/>
                <a:cs typeface="宋体"/>
              </a:rPr>
              <a:t>元</a:t>
            </a:r>
            <a:r>
              <a:rPr dirty="0" sz="1600" spc="-405">
                <a:latin typeface="宋体"/>
                <a:cs typeface="宋体"/>
              </a:rPr>
              <a:t>，</a:t>
            </a:r>
            <a:r>
              <a:rPr dirty="0" sz="1600" spc="5">
                <a:latin typeface="宋体"/>
                <a:cs typeface="宋体"/>
              </a:rPr>
              <a:t>计</a:t>
            </a:r>
            <a:r>
              <a:rPr dirty="0" sz="1600" spc="-5">
                <a:latin typeface="宋体"/>
                <a:cs typeface="宋体"/>
              </a:rPr>
              <a:t>费基数</a:t>
            </a:r>
            <a:r>
              <a:rPr dirty="0" sz="1600" spc="5">
                <a:latin typeface="宋体"/>
                <a:cs typeface="宋体"/>
              </a:rPr>
              <a:t>大</a:t>
            </a:r>
            <a:r>
              <a:rPr dirty="0" sz="1600" spc="-5">
                <a:latin typeface="宋体"/>
                <a:cs typeface="宋体"/>
              </a:rPr>
              <a:t>于</a:t>
            </a:r>
            <a:r>
              <a:rPr dirty="0" sz="1600" spc="-409">
                <a:latin typeface="宋体"/>
                <a:cs typeface="宋体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5</a:t>
            </a:r>
            <a:endParaRPr sz="16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1080"/>
              </a:spcBef>
            </a:pPr>
            <a:r>
              <a:rPr dirty="0" sz="1600" spc="5">
                <a:latin typeface="宋体"/>
                <a:cs typeface="宋体"/>
              </a:rPr>
              <a:t>亿</a:t>
            </a:r>
            <a:r>
              <a:rPr dirty="0" sz="1600" spc="-5">
                <a:latin typeface="宋体"/>
                <a:cs typeface="宋体"/>
              </a:rPr>
              <a:t>元时</a:t>
            </a:r>
            <a:r>
              <a:rPr dirty="0" sz="1600" spc="5">
                <a:latin typeface="宋体"/>
                <a:cs typeface="宋体"/>
              </a:rPr>
              <a:t>，</a:t>
            </a:r>
            <a:r>
              <a:rPr dirty="0" sz="1600" spc="-5">
                <a:latin typeface="宋体"/>
                <a:cs typeface="宋体"/>
              </a:rPr>
              <a:t>超过的</a:t>
            </a:r>
            <a:r>
              <a:rPr dirty="0" sz="1600" spc="5">
                <a:latin typeface="宋体"/>
                <a:cs typeface="宋体"/>
              </a:rPr>
              <a:t>部</a:t>
            </a:r>
            <a:r>
              <a:rPr dirty="0" sz="1600" spc="-5">
                <a:latin typeface="宋体"/>
                <a:cs typeface="宋体"/>
              </a:rPr>
              <a:t>分按</a:t>
            </a:r>
            <a:r>
              <a:rPr dirty="0" sz="1600" spc="-395">
                <a:latin typeface="宋体"/>
                <a:cs typeface="宋体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0.1%</a:t>
            </a:r>
            <a:r>
              <a:rPr dirty="0" sz="1600" spc="5">
                <a:latin typeface="宋体"/>
                <a:cs typeface="宋体"/>
              </a:rPr>
              <a:t>计</a:t>
            </a:r>
            <a:r>
              <a:rPr dirty="0" sz="1600" spc="-5">
                <a:latin typeface="宋体"/>
                <a:cs typeface="宋体"/>
              </a:rPr>
              <a:t>取。</a:t>
            </a:r>
            <a:endParaRPr sz="1600">
              <a:latin typeface="宋体"/>
              <a:cs typeface="宋体"/>
            </a:endParaRPr>
          </a:p>
          <a:p>
            <a:pPr algn="just" marL="12700" marR="9525" indent="408305">
              <a:lnSpc>
                <a:spcPct val="156300"/>
              </a:lnSpc>
            </a:pPr>
            <a:r>
              <a:rPr dirty="0" sz="1600" spc="15" b="1">
                <a:latin typeface="Microsoft JhengHei"/>
                <a:cs typeface="Microsoft JhengHei"/>
              </a:rPr>
              <a:t>第十</a:t>
            </a:r>
            <a:r>
              <a:rPr dirty="0" sz="1600" spc="30" b="1">
                <a:latin typeface="Microsoft JhengHei"/>
                <a:cs typeface="Microsoft JhengHei"/>
              </a:rPr>
              <a:t>九</a:t>
            </a:r>
            <a:r>
              <a:rPr dirty="0" sz="1600" spc="-5" b="1">
                <a:latin typeface="Microsoft JhengHei"/>
                <a:cs typeface="Microsoft JhengHei"/>
              </a:rPr>
              <a:t>条</a:t>
            </a:r>
            <a:r>
              <a:rPr dirty="0" sz="1600" b="1">
                <a:latin typeface="Microsoft JhengHei"/>
                <a:cs typeface="Microsoft JhengHei"/>
              </a:rPr>
              <a:t> </a:t>
            </a:r>
            <a:r>
              <a:rPr dirty="0" sz="1600" spc="15">
                <a:latin typeface="宋体"/>
                <a:cs typeface="宋体"/>
              </a:rPr>
              <a:t>工</a:t>
            </a:r>
            <a:r>
              <a:rPr dirty="0" sz="1600" spc="5">
                <a:latin typeface="宋体"/>
                <a:cs typeface="宋体"/>
              </a:rPr>
              <a:t>程</a:t>
            </a:r>
            <a:r>
              <a:rPr dirty="0" sz="1600" spc="15">
                <a:latin typeface="宋体"/>
                <a:cs typeface="宋体"/>
              </a:rPr>
              <a:t>设计</a:t>
            </a:r>
            <a:r>
              <a:rPr dirty="0" sz="1600" spc="5">
                <a:latin typeface="宋体"/>
                <a:cs typeface="宋体"/>
              </a:rPr>
              <a:t>及</a:t>
            </a:r>
            <a:r>
              <a:rPr dirty="0" sz="1600" spc="15">
                <a:latin typeface="宋体"/>
                <a:cs typeface="宋体"/>
              </a:rPr>
              <a:t>预算</a:t>
            </a:r>
            <a:r>
              <a:rPr dirty="0" sz="1600" spc="5">
                <a:latin typeface="宋体"/>
                <a:cs typeface="宋体"/>
              </a:rPr>
              <a:t>编制</a:t>
            </a:r>
            <a:r>
              <a:rPr dirty="0" sz="1600" spc="15">
                <a:latin typeface="宋体"/>
                <a:cs typeface="宋体"/>
              </a:rPr>
              <a:t>费，</a:t>
            </a:r>
            <a:r>
              <a:rPr dirty="0" sz="1600" spc="5">
                <a:latin typeface="宋体"/>
                <a:cs typeface="宋体"/>
              </a:rPr>
              <a:t>以</a:t>
            </a:r>
            <a:r>
              <a:rPr dirty="0" sz="1600" spc="15">
                <a:latin typeface="宋体"/>
                <a:cs typeface="宋体"/>
              </a:rPr>
              <a:t>工程</a:t>
            </a:r>
            <a:r>
              <a:rPr dirty="0" sz="1600" spc="5">
                <a:latin typeface="宋体"/>
                <a:cs typeface="宋体"/>
              </a:rPr>
              <a:t>施工</a:t>
            </a:r>
            <a:r>
              <a:rPr dirty="0" sz="1600" spc="15">
                <a:latin typeface="宋体"/>
                <a:cs typeface="宋体"/>
              </a:rPr>
              <a:t>费和</a:t>
            </a:r>
            <a:r>
              <a:rPr dirty="0" sz="1600" spc="-5">
                <a:latin typeface="宋体"/>
                <a:cs typeface="宋体"/>
              </a:rPr>
              <a:t>设 </a:t>
            </a:r>
            <a:r>
              <a:rPr dirty="0" sz="1600" spc="15">
                <a:latin typeface="宋体"/>
                <a:cs typeface="宋体"/>
              </a:rPr>
              <a:t>备购置</a:t>
            </a:r>
            <a:r>
              <a:rPr dirty="0" sz="1600" spc="5">
                <a:latin typeface="宋体"/>
                <a:cs typeface="宋体"/>
              </a:rPr>
              <a:t>费</a:t>
            </a:r>
            <a:r>
              <a:rPr dirty="0" sz="1600" spc="15">
                <a:latin typeface="宋体"/>
                <a:cs typeface="宋体"/>
              </a:rPr>
              <a:t>为计</a:t>
            </a:r>
            <a:r>
              <a:rPr dirty="0" sz="1600" spc="5">
                <a:latin typeface="宋体"/>
                <a:cs typeface="宋体"/>
              </a:rPr>
              <a:t>费</a:t>
            </a:r>
            <a:r>
              <a:rPr dirty="0" sz="1600" spc="15">
                <a:latin typeface="宋体"/>
                <a:cs typeface="宋体"/>
              </a:rPr>
              <a:t>基数，</a:t>
            </a:r>
            <a:r>
              <a:rPr dirty="0" sz="1600" spc="5">
                <a:latin typeface="宋体"/>
                <a:cs typeface="宋体"/>
              </a:rPr>
              <a:t>采</a:t>
            </a:r>
            <a:r>
              <a:rPr dirty="0" sz="1600" spc="15">
                <a:latin typeface="宋体"/>
                <a:cs typeface="宋体"/>
              </a:rPr>
              <a:t>用分</a:t>
            </a:r>
            <a:r>
              <a:rPr dirty="0" sz="1600" spc="5">
                <a:latin typeface="宋体"/>
                <a:cs typeface="宋体"/>
              </a:rPr>
              <a:t>档</a:t>
            </a:r>
            <a:r>
              <a:rPr dirty="0" sz="1600" spc="15">
                <a:latin typeface="宋体"/>
                <a:cs typeface="宋体"/>
              </a:rPr>
              <a:t>定额计</a:t>
            </a:r>
            <a:r>
              <a:rPr dirty="0" sz="1600" spc="5">
                <a:latin typeface="宋体"/>
                <a:cs typeface="宋体"/>
              </a:rPr>
              <a:t>费</a:t>
            </a:r>
            <a:r>
              <a:rPr dirty="0" sz="1600" spc="15">
                <a:latin typeface="宋体"/>
                <a:cs typeface="宋体"/>
              </a:rPr>
              <a:t>方式</a:t>
            </a:r>
            <a:r>
              <a:rPr dirty="0" sz="1600" spc="5">
                <a:latin typeface="宋体"/>
                <a:cs typeface="宋体"/>
              </a:rPr>
              <a:t>计</a:t>
            </a:r>
            <a:r>
              <a:rPr dirty="0" sz="1600" spc="15">
                <a:latin typeface="宋体"/>
                <a:cs typeface="宋体"/>
              </a:rPr>
              <a:t>算，各</a:t>
            </a:r>
            <a:r>
              <a:rPr dirty="0" sz="1600" spc="5">
                <a:latin typeface="宋体"/>
                <a:cs typeface="宋体"/>
              </a:rPr>
              <a:t>区</a:t>
            </a:r>
            <a:r>
              <a:rPr dirty="0" sz="1600" spc="-5">
                <a:latin typeface="宋体"/>
                <a:cs typeface="宋体"/>
              </a:rPr>
              <a:t>间 </a:t>
            </a:r>
            <a:r>
              <a:rPr dirty="0" sz="1600" spc="5">
                <a:latin typeface="宋体"/>
                <a:cs typeface="宋体"/>
              </a:rPr>
              <a:t>按</a:t>
            </a:r>
            <a:r>
              <a:rPr dirty="0" sz="1600" spc="-5">
                <a:latin typeface="宋体"/>
                <a:cs typeface="宋体"/>
              </a:rPr>
              <a:t>内插</a:t>
            </a:r>
            <a:r>
              <a:rPr dirty="0" sz="1600" spc="5">
                <a:latin typeface="宋体"/>
                <a:cs typeface="宋体"/>
              </a:rPr>
              <a:t>法</a:t>
            </a:r>
            <a:r>
              <a:rPr dirty="0" sz="1600" spc="-5">
                <a:latin typeface="宋体"/>
                <a:cs typeface="宋体"/>
              </a:rPr>
              <a:t>计算。</a:t>
            </a:r>
            <a:endParaRPr sz="160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700">
              <a:latin typeface="Times New Roman"/>
              <a:cs typeface="Times New Roman"/>
            </a:endParaRPr>
          </a:p>
          <a:p>
            <a:pPr algn="ctr" marL="62865">
              <a:lnSpc>
                <a:spcPct val="100000"/>
              </a:lnSpc>
            </a:pPr>
            <a:r>
              <a:rPr dirty="0" sz="1600" spc="5">
                <a:latin typeface="宋体"/>
                <a:cs typeface="宋体"/>
              </a:rPr>
              <a:t>工</a:t>
            </a:r>
            <a:r>
              <a:rPr dirty="0" sz="1600" spc="-5">
                <a:latin typeface="宋体"/>
                <a:cs typeface="宋体"/>
              </a:rPr>
              <a:t>程设</a:t>
            </a:r>
            <a:r>
              <a:rPr dirty="0" sz="1600" spc="5">
                <a:latin typeface="宋体"/>
                <a:cs typeface="宋体"/>
              </a:rPr>
              <a:t>计</a:t>
            </a:r>
            <a:r>
              <a:rPr dirty="0" sz="1600" spc="-5">
                <a:latin typeface="宋体"/>
                <a:cs typeface="宋体"/>
              </a:rPr>
              <a:t>及预算</a:t>
            </a:r>
            <a:r>
              <a:rPr dirty="0" sz="1600" spc="5">
                <a:latin typeface="宋体"/>
                <a:cs typeface="宋体"/>
              </a:rPr>
              <a:t>编</a:t>
            </a:r>
            <a:r>
              <a:rPr dirty="0" sz="1600" spc="-5">
                <a:latin typeface="宋体"/>
                <a:cs typeface="宋体"/>
              </a:rPr>
              <a:t>制费</a:t>
            </a:r>
            <a:r>
              <a:rPr dirty="0" sz="1600" spc="5">
                <a:latin typeface="宋体"/>
                <a:cs typeface="宋体"/>
              </a:rPr>
              <a:t>计</a:t>
            </a:r>
            <a:r>
              <a:rPr dirty="0" sz="1600" spc="-5">
                <a:latin typeface="宋体"/>
                <a:cs typeface="宋体"/>
              </a:rPr>
              <a:t>费标准</a:t>
            </a:r>
            <a:endParaRPr sz="1600">
              <a:latin typeface="宋体"/>
              <a:cs typeface="宋体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015288" y="6999096"/>
          <a:ext cx="5536565" cy="25107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7445"/>
                <a:gridCol w="2085339"/>
                <a:gridCol w="2293620"/>
              </a:tblGrid>
              <a:tr h="216407">
                <a:tc>
                  <a:txBody>
                    <a:bodyPr/>
                    <a:lstStyle/>
                    <a:p>
                      <a:pPr algn="ctr" marL="1270">
                        <a:lnSpc>
                          <a:spcPts val="1605"/>
                        </a:lnSpc>
                      </a:pPr>
                      <a:r>
                        <a:rPr dirty="0" sz="1400">
                          <a:latin typeface="黑体"/>
                          <a:cs typeface="黑体"/>
                        </a:rPr>
                        <a:t>序号</a:t>
                      </a:r>
                      <a:endParaRPr sz="1400">
                        <a:latin typeface="黑体"/>
                        <a:cs typeface="黑体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5"/>
                        </a:lnSpc>
                      </a:pPr>
                      <a:r>
                        <a:rPr dirty="0" sz="1400">
                          <a:latin typeface="黑体"/>
                          <a:cs typeface="黑体"/>
                        </a:rPr>
                        <a:t>计费基数</a:t>
                      </a:r>
                      <a:endParaRPr sz="1400">
                        <a:latin typeface="黑体"/>
                        <a:cs typeface="黑体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7175">
                        <a:lnSpc>
                          <a:spcPts val="1605"/>
                        </a:lnSpc>
                      </a:pPr>
                      <a:r>
                        <a:rPr dirty="0" sz="1400">
                          <a:latin typeface="黑体"/>
                          <a:cs typeface="黑体"/>
                        </a:rPr>
                        <a:t>工程设</a:t>
                      </a:r>
                      <a:r>
                        <a:rPr dirty="0" sz="1400" spc="-15">
                          <a:latin typeface="黑体"/>
                          <a:cs typeface="黑体"/>
                        </a:rPr>
                        <a:t>计</a:t>
                      </a:r>
                      <a:r>
                        <a:rPr dirty="0" sz="1400">
                          <a:latin typeface="黑体"/>
                          <a:cs typeface="黑体"/>
                        </a:rPr>
                        <a:t>及预</a:t>
                      </a:r>
                      <a:r>
                        <a:rPr dirty="0" sz="1400" spc="-15">
                          <a:latin typeface="黑体"/>
                          <a:cs typeface="黑体"/>
                        </a:rPr>
                        <a:t>算编</a:t>
                      </a:r>
                      <a:r>
                        <a:rPr dirty="0" sz="1400">
                          <a:latin typeface="黑体"/>
                          <a:cs typeface="黑体"/>
                        </a:rPr>
                        <a:t>制费</a:t>
                      </a:r>
                      <a:endParaRPr sz="1400">
                        <a:latin typeface="黑体"/>
                        <a:cs typeface="黑体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689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100</a:t>
                      </a:r>
                      <a:r>
                        <a:rPr dirty="0" sz="14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万元及以下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508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183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</a:t>
                      </a:r>
                      <a:r>
                        <a:rPr dirty="0" sz="1400" spc="10">
                          <a:latin typeface="宋体"/>
                          <a:cs typeface="宋体"/>
                        </a:rPr>
                        <a:t>元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-5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508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498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8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100</a:t>
                      </a:r>
                      <a:r>
                        <a:rPr dirty="0" sz="14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-500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488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8356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</a:t>
                      </a:r>
                      <a:r>
                        <a:rPr dirty="0" sz="1400" spc="10">
                          <a:latin typeface="宋体"/>
                          <a:cs typeface="宋体"/>
                        </a:rPr>
                        <a:t>元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-20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488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65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500</a:t>
                      </a:r>
                      <a:r>
                        <a:rPr dirty="0" sz="14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-1000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508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911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20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-35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508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498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8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1000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-3000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488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3911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35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-90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488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65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5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3000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-5000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508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9339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90</a:t>
                      </a:r>
                      <a:r>
                        <a:rPr dirty="0" sz="14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-150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508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498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8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5000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-1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亿元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488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4894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150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-260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488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65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7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4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亿</a:t>
                      </a:r>
                      <a:r>
                        <a:rPr dirty="0" sz="1400" spc="10">
                          <a:latin typeface="宋体"/>
                          <a:cs typeface="宋体"/>
                        </a:rPr>
                        <a:t>元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-3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亿元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508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260</a:t>
                      </a:r>
                      <a:r>
                        <a:rPr dirty="0" sz="14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-390</a:t>
                      </a:r>
                      <a:r>
                        <a:rPr dirty="0" sz="14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</a:t>
                      </a:r>
                      <a:r>
                        <a:rPr dirty="0" sz="1400" spc="-10">
                          <a:latin typeface="宋体"/>
                          <a:cs typeface="宋体"/>
                        </a:rPr>
                        <a:t>元</a:t>
                      </a:r>
                      <a:r>
                        <a:rPr dirty="0" sz="1400" spc="-5">
                          <a:latin typeface="宋体"/>
                          <a:cs typeface="宋体"/>
                        </a:rPr>
                        <a:t>（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1.30%</a:t>
                      </a:r>
                      <a:r>
                        <a:rPr dirty="0" sz="1400" spc="-5">
                          <a:latin typeface="宋体"/>
                          <a:cs typeface="宋体"/>
                        </a:rPr>
                        <a:t>）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508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8646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8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8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dirty="0" sz="14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亿</a:t>
                      </a:r>
                      <a:r>
                        <a:rPr dirty="0" sz="1400" spc="10">
                          <a:latin typeface="宋体"/>
                          <a:cs typeface="宋体"/>
                        </a:rPr>
                        <a:t>元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-5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亿元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488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636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390</a:t>
                      </a:r>
                      <a:r>
                        <a:rPr dirty="0" sz="14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-500</a:t>
                      </a:r>
                      <a:r>
                        <a:rPr dirty="0" sz="14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</a:t>
                      </a:r>
                      <a:r>
                        <a:rPr dirty="0" sz="1400" spc="-10">
                          <a:latin typeface="宋体"/>
                          <a:cs typeface="宋体"/>
                        </a:rPr>
                        <a:t>元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（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1.0%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）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488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3340" rIns="0" bIns="0" rtlCol="0" vert="horz">
            <a:spAutoFit/>
          </a:bodyPr>
          <a:lstStyle/>
          <a:p>
            <a:pPr marL="46355">
              <a:lnSpc>
                <a:spcPct val="100000"/>
              </a:lnSpc>
              <a:spcBef>
                <a:spcPts val="420"/>
              </a:spcBef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068120" y="969009"/>
            <a:ext cx="5360670" cy="20427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419100">
              <a:lnSpc>
                <a:spcPct val="100000"/>
              </a:lnSpc>
              <a:spcBef>
                <a:spcPts val="95"/>
              </a:spcBef>
            </a:pPr>
            <a:r>
              <a:rPr dirty="0" sz="1600" spc="5">
                <a:latin typeface="宋体"/>
                <a:cs typeface="宋体"/>
              </a:rPr>
              <a:t>注</a:t>
            </a:r>
            <a:r>
              <a:rPr dirty="0" sz="1600" spc="-5">
                <a:latin typeface="宋体"/>
                <a:cs typeface="宋体"/>
              </a:rPr>
              <a:t>：工</a:t>
            </a:r>
            <a:r>
              <a:rPr dirty="0" sz="1600" spc="5">
                <a:latin typeface="宋体"/>
                <a:cs typeface="宋体"/>
              </a:rPr>
              <a:t>程</a:t>
            </a:r>
            <a:r>
              <a:rPr dirty="0" sz="1600" spc="-5">
                <a:latin typeface="宋体"/>
                <a:cs typeface="宋体"/>
              </a:rPr>
              <a:t>设计及</a:t>
            </a:r>
            <a:r>
              <a:rPr dirty="0" sz="1600" spc="5">
                <a:latin typeface="宋体"/>
                <a:cs typeface="宋体"/>
              </a:rPr>
              <a:t>预</a:t>
            </a:r>
            <a:r>
              <a:rPr dirty="0" sz="1600" spc="-5">
                <a:latin typeface="宋体"/>
                <a:cs typeface="宋体"/>
              </a:rPr>
              <a:t>算编</a:t>
            </a:r>
            <a:r>
              <a:rPr dirty="0" sz="1600" spc="5">
                <a:latin typeface="宋体"/>
                <a:cs typeface="宋体"/>
              </a:rPr>
              <a:t>制</a:t>
            </a:r>
            <a:r>
              <a:rPr dirty="0" sz="1600" spc="-5">
                <a:latin typeface="宋体"/>
                <a:cs typeface="宋体"/>
              </a:rPr>
              <a:t>费最少</a:t>
            </a:r>
            <a:r>
              <a:rPr dirty="0" sz="1600" spc="5">
                <a:latin typeface="宋体"/>
                <a:cs typeface="宋体"/>
              </a:rPr>
              <a:t>不</a:t>
            </a:r>
            <a:r>
              <a:rPr dirty="0" sz="1600" spc="-5">
                <a:latin typeface="宋体"/>
                <a:cs typeface="宋体"/>
              </a:rPr>
              <a:t>低于</a:t>
            </a:r>
            <a:r>
              <a:rPr dirty="0" sz="1600" spc="-215">
                <a:latin typeface="宋体"/>
                <a:cs typeface="宋体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3</a:t>
            </a:r>
            <a:r>
              <a:rPr dirty="0" sz="1600" spc="155">
                <a:latin typeface="Times New Roman"/>
                <a:cs typeface="Times New Roman"/>
              </a:rPr>
              <a:t> </a:t>
            </a:r>
            <a:r>
              <a:rPr dirty="0" sz="1600" spc="5">
                <a:latin typeface="宋体"/>
                <a:cs typeface="宋体"/>
              </a:rPr>
              <a:t>万</a:t>
            </a:r>
            <a:r>
              <a:rPr dirty="0" sz="1600" spc="-5">
                <a:latin typeface="宋体"/>
                <a:cs typeface="宋体"/>
              </a:rPr>
              <a:t>元，</a:t>
            </a:r>
            <a:r>
              <a:rPr dirty="0" sz="1600" spc="5">
                <a:latin typeface="宋体"/>
                <a:cs typeface="宋体"/>
              </a:rPr>
              <a:t>计</a:t>
            </a:r>
            <a:r>
              <a:rPr dirty="0" sz="1600" spc="-5">
                <a:latin typeface="宋体"/>
                <a:cs typeface="宋体"/>
              </a:rPr>
              <a:t>费基</a:t>
            </a:r>
            <a:endParaRPr sz="160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dirty="0" sz="1600" spc="5">
                <a:latin typeface="宋体"/>
                <a:cs typeface="宋体"/>
              </a:rPr>
              <a:t>数</a:t>
            </a:r>
            <a:r>
              <a:rPr dirty="0" sz="1600" spc="-5">
                <a:latin typeface="宋体"/>
                <a:cs typeface="宋体"/>
              </a:rPr>
              <a:t>大于</a:t>
            </a:r>
            <a:r>
              <a:rPr dirty="0" sz="1600" spc="-400">
                <a:latin typeface="宋体"/>
                <a:cs typeface="宋体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5</a:t>
            </a:r>
            <a:r>
              <a:rPr dirty="0" sz="160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宋体"/>
                <a:cs typeface="宋体"/>
              </a:rPr>
              <a:t>亿元时</a:t>
            </a:r>
            <a:r>
              <a:rPr dirty="0" sz="1600" spc="5">
                <a:latin typeface="宋体"/>
                <a:cs typeface="宋体"/>
              </a:rPr>
              <a:t>，</a:t>
            </a:r>
            <a:r>
              <a:rPr dirty="0" sz="1600" spc="-5">
                <a:latin typeface="宋体"/>
                <a:cs typeface="宋体"/>
              </a:rPr>
              <a:t>超过</a:t>
            </a:r>
            <a:r>
              <a:rPr dirty="0" sz="1600" spc="5">
                <a:latin typeface="宋体"/>
                <a:cs typeface="宋体"/>
              </a:rPr>
              <a:t>的</a:t>
            </a:r>
            <a:r>
              <a:rPr dirty="0" sz="1600" spc="-5">
                <a:latin typeface="宋体"/>
                <a:cs typeface="宋体"/>
              </a:rPr>
              <a:t>部</a:t>
            </a:r>
            <a:r>
              <a:rPr dirty="0" sz="1600" spc="5">
                <a:latin typeface="宋体"/>
                <a:cs typeface="宋体"/>
              </a:rPr>
              <a:t>分</a:t>
            </a:r>
            <a:r>
              <a:rPr dirty="0" sz="1600" spc="-5">
                <a:latin typeface="宋体"/>
                <a:cs typeface="宋体"/>
              </a:rPr>
              <a:t>按</a:t>
            </a:r>
            <a:r>
              <a:rPr dirty="0" sz="1600" spc="-405">
                <a:latin typeface="宋体"/>
                <a:cs typeface="宋体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0.3%</a:t>
            </a:r>
            <a:r>
              <a:rPr dirty="0" sz="1600" spc="-5">
                <a:latin typeface="宋体"/>
                <a:cs typeface="宋体"/>
              </a:rPr>
              <a:t>计</a:t>
            </a:r>
            <a:r>
              <a:rPr dirty="0" sz="1600" spc="5">
                <a:latin typeface="宋体"/>
                <a:cs typeface="宋体"/>
              </a:rPr>
              <a:t>取</a:t>
            </a:r>
            <a:r>
              <a:rPr dirty="0" sz="1600" spc="-5">
                <a:latin typeface="宋体"/>
                <a:cs typeface="宋体"/>
              </a:rPr>
              <a:t>。</a:t>
            </a:r>
            <a:endParaRPr sz="1600">
              <a:latin typeface="宋体"/>
              <a:cs typeface="宋体"/>
            </a:endParaRPr>
          </a:p>
          <a:p>
            <a:pPr marL="12700" marR="6985" indent="408305">
              <a:lnSpc>
                <a:spcPct val="162500"/>
              </a:lnSpc>
              <a:tabLst>
                <a:tab pos="1452880" algn="l"/>
              </a:tabLst>
            </a:pPr>
            <a:r>
              <a:rPr dirty="0" sz="1600" spc="15" b="1">
                <a:latin typeface="Microsoft JhengHei"/>
                <a:cs typeface="Microsoft JhengHei"/>
              </a:rPr>
              <a:t>第二</a:t>
            </a:r>
            <a:r>
              <a:rPr dirty="0" sz="1600" spc="30" b="1">
                <a:latin typeface="Microsoft JhengHei"/>
                <a:cs typeface="Microsoft JhengHei"/>
              </a:rPr>
              <a:t>十</a:t>
            </a:r>
            <a:r>
              <a:rPr dirty="0" sz="1600" spc="-5" b="1">
                <a:latin typeface="Microsoft JhengHei"/>
                <a:cs typeface="Microsoft JhengHei"/>
              </a:rPr>
              <a:t>条</a:t>
            </a:r>
            <a:r>
              <a:rPr dirty="0" sz="1600" b="1">
                <a:latin typeface="Microsoft JhengHei"/>
                <a:cs typeface="Microsoft JhengHei"/>
              </a:rPr>
              <a:t>	</a:t>
            </a:r>
            <a:r>
              <a:rPr dirty="0" sz="1600" spc="15">
                <a:latin typeface="宋体"/>
                <a:cs typeface="宋体"/>
              </a:rPr>
              <a:t>工</a:t>
            </a:r>
            <a:r>
              <a:rPr dirty="0" sz="1600" spc="5">
                <a:latin typeface="宋体"/>
                <a:cs typeface="宋体"/>
              </a:rPr>
              <a:t>程</a:t>
            </a:r>
            <a:r>
              <a:rPr dirty="0" sz="1600" spc="15">
                <a:latin typeface="宋体"/>
                <a:cs typeface="宋体"/>
              </a:rPr>
              <a:t>招标</a:t>
            </a:r>
            <a:r>
              <a:rPr dirty="0" sz="1600" spc="5">
                <a:latin typeface="宋体"/>
                <a:cs typeface="宋体"/>
              </a:rPr>
              <a:t>代</a:t>
            </a:r>
            <a:r>
              <a:rPr dirty="0" sz="1600" spc="15">
                <a:latin typeface="宋体"/>
                <a:cs typeface="宋体"/>
              </a:rPr>
              <a:t>理服</a:t>
            </a:r>
            <a:r>
              <a:rPr dirty="0" sz="1600" spc="5">
                <a:latin typeface="宋体"/>
                <a:cs typeface="宋体"/>
              </a:rPr>
              <a:t>务费</a:t>
            </a:r>
            <a:r>
              <a:rPr dirty="0" sz="1600" spc="15">
                <a:latin typeface="宋体"/>
                <a:cs typeface="宋体"/>
              </a:rPr>
              <a:t>，以</a:t>
            </a:r>
            <a:r>
              <a:rPr dirty="0" sz="1600" spc="5">
                <a:latin typeface="宋体"/>
                <a:cs typeface="宋体"/>
              </a:rPr>
              <a:t>工</a:t>
            </a:r>
            <a:r>
              <a:rPr dirty="0" sz="1600" spc="15">
                <a:latin typeface="宋体"/>
                <a:cs typeface="宋体"/>
              </a:rPr>
              <a:t>程施</a:t>
            </a:r>
            <a:r>
              <a:rPr dirty="0" sz="1600" spc="5">
                <a:latin typeface="宋体"/>
                <a:cs typeface="宋体"/>
              </a:rPr>
              <a:t>工费</a:t>
            </a:r>
            <a:r>
              <a:rPr dirty="0" sz="1600" spc="15">
                <a:latin typeface="宋体"/>
                <a:cs typeface="宋体"/>
              </a:rPr>
              <a:t>与设</a:t>
            </a:r>
            <a:r>
              <a:rPr dirty="0" sz="1600" spc="-5">
                <a:latin typeface="宋体"/>
                <a:cs typeface="宋体"/>
              </a:rPr>
              <a:t>备 </a:t>
            </a:r>
            <a:r>
              <a:rPr dirty="0" sz="1600" spc="5">
                <a:latin typeface="宋体"/>
                <a:cs typeface="宋体"/>
              </a:rPr>
              <a:t>购</a:t>
            </a:r>
            <a:r>
              <a:rPr dirty="0" sz="1600" spc="-5">
                <a:latin typeface="宋体"/>
                <a:cs typeface="宋体"/>
              </a:rPr>
              <a:t>置费</a:t>
            </a:r>
            <a:r>
              <a:rPr dirty="0" sz="1600" spc="5">
                <a:latin typeface="宋体"/>
                <a:cs typeface="宋体"/>
              </a:rPr>
              <a:t>之</a:t>
            </a:r>
            <a:r>
              <a:rPr dirty="0" sz="1600" spc="-5">
                <a:latin typeface="宋体"/>
                <a:cs typeface="宋体"/>
              </a:rPr>
              <a:t>和为计</a:t>
            </a:r>
            <a:r>
              <a:rPr dirty="0" sz="1600" spc="5">
                <a:latin typeface="宋体"/>
                <a:cs typeface="宋体"/>
              </a:rPr>
              <a:t>费</a:t>
            </a:r>
            <a:r>
              <a:rPr dirty="0" sz="1600" spc="-5">
                <a:latin typeface="宋体"/>
                <a:cs typeface="宋体"/>
              </a:rPr>
              <a:t>基</a:t>
            </a:r>
            <a:r>
              <a:rPr dirty="0" sz="1600">
                <a:latin typeface="宋体"/>
                <a:cs typeface="宋体"/>
              </a:rPr>
              <a:t>数</a:t>
            </a:r>
            <a:r>
              <a:rPr dirty="0" sz="1600" spc="5">
                <a:latin typeface="宋体"/>
                <a:cs typeface="宋体"/>
              </a:rPr>
              <a:t>，</a:t>
            </a:r>
            <a:r>
              <a:rPr dirty="0" sz="1600" spc="-5">
                <a:latin typeface="宋体"/>
                <a:cs typeface="宋体"/>
              </a:rPr>
              <a:t>采用差</a:t>
            </a:r>
            <a:r>
              <a:rPr dirty="0" sz="1600" spc="5">
                <a:latin typeface="宋体"/>
                <a:cs typeface="宋体"/>
              </a:rPr>
              <a:t>额</a:t>
            </a:r>
            <a:r>
              <a:rPr dirty="0" sz="1600" spc="-5">
                <a:latin typeface="宋体"/>
                <a:cs typeface="宋体"/>
              </a:rPr>
              <a:t>定率</a:t>
            </a:r>
            <a:r>
              <a:rPr dirty="0" sz="1600" spc="5">
                <a:latin typeface="宋体"/>
                <a:cs typeface="宋体"/>
              </a:rPr>
              <a:t>累</a:t>
            </a:r>
            <a:r>
              <a:rPr dirty="0" sz="1600" spc="-5">
                <a:latin typeface="宋体"/>
                <a:cs typeface="宋体"/>
              </a:rPr>
              <a:t>进法计</a:t>
            </a:r>
            <a:r>
              <a:rPr dirty="0" sz="1600" spc="5">
                <a:latin typeface="宋体"/>
                <a:cs typeface="宋体"/>
              </a:rPr>
              <a:t>算</a:t>
            </a:r>
            <a:r>
              <a:rPr dirty="0" sz="1600" spc="-5">
                <a:latin typeface="宋体"/>
                <a:cs typeface="宋体"/>
              </a:rPr>
              <a:t>。</a:t>
            </a:r>
            <a:endParaRPr sz="160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3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 sz="1600" spc="5">
                <a:latin typeface="宋体"/>
                <a:cs typeface="宋体"/>
              </a:rPr>
              <a:t>工</a:t>
            </a:r>
            <a:r>
              <a:rPr dirty="0" sz="1600" spc="-5">
                <a:latin typeface="宋体"/>
                <a:cs typeface="宋体"/>
              </a:rPr>
              <a:t>程招</a:t>
            </a:r>
            <a:r>
              <a:rPr dirty="0" sz="1600" spc="5">
                <a:latin typeface="宋体"/>
                <a:cs typeface="宋体"/>
              </a:rPr>
              <a:t>标</a:t>
            </a:r>
            <a:r>
              <a:rPr dirty="0" sz="1600" spc="-5">
                <a:latin typeface="宋体"/>
                <a:cs typeface="宋体"/>
              </a:rPr>
              <a:t>代理服</a:t>
            </a:r>
            <a:r>
              <a:rPr dirty="0" sz="1600" spc="10">
                <a:latin typeface="宋体"/>
                <a:cs typeface="宋体"/>
              </a:rPr>
              <a:t>务</a:t>
            </a:r>
            <a:r>
              <a:rPr dirty="0" sz="1600" spc="-5">
                <a:latin typeface="宋体"/>
                <a:cs typeface="宋体"/>
              </a:rPr>
              <a:t>费计</a:t>
            </a:r>
            <a:r>
              <a:rPr dirty="0" sz="1600" spc="5">
                <a:latin typeface="宋体"/>
                <a:cs typeface="宋体"/>
              </a:rPr>
              <a:t>费</a:t>
            </a:r>
            <a:r>
              <a:rPr dirty="0" sz="1600" spc="-5">
                <a:latin typeface="宋体"/>
                <a:cs typeface="宋体"/>
              </a:rPr>
              <a:t>标准</a:t>
            </a:r>
            <a:endParaRPr sz="1600">
              <a:latin typeface="宋体"/>
              <a:cs typeface="宋体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009192" y="3292475"/>
          <a:ext cx="5433060" cy="14998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8159"/>
                <a:gridCol w="580390"/>
                <a:gridCol w="769619"/>
                <a:gridCol w="709930"/>
                <a:gridCol w="894714"/>
                <a:gridCol w="847089"/>
                <a:gridCol w="1101725"/>
              </a:tblGrid>
              <a:tr h="10226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80645" marR="73025">
                        <a:lnSpc>
                          <a:spcPts val="1600"/>
                        </a:lnSpc>
                        <a:spcBef>
                          <a:spcPts val="815"/>
                        </a:spcBef>
                      </a:pPr>
                      <a:r>
                        <a:rPr dirty="0" sz="1400">
                          <a:latin typeface="黑体"/>
                          <a:cs typeface="黑体"/>
                        </a:rPr>
                        <a:t>计费 基数</a:t>
                      </a:r>
                      <a:endParaRPr sz="1400">
                        <a:latin typeface="黑体"/>
                        <a:cs typeface="黑体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906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100</a:t>
                      </a:r>
                      <a:r>
                        <a:rPr dirty="0" sz="1200">
                          <a:latin typeface="宋体"/>
                          <a:cs typeface="宋体"/>
                        </a:rPr>
                        <a:t>万</a:t>
                      </a:r>
                      <a:endParaRPr sz="1200">
                        <a:latin typeface="宋体"/>
                        <a:cs typeface="宋体"/>
                      </a:endParaRPr>
                    </a:p>
                    <a:p>
                      <a:pPr marL="137160" marR="130810">
                        <a:lnSpc>
                          <a:spcPct val="139200"/>
                        </a:lnSpc>
                      </a:pPr>
                      <a:r>
                        <a:rPr dirty="0" sz="1200">
                          <a:latin typeface="宋体"/>
                          <a:cs typeface="宋体"/>
                        </a:rPr>
                        <a:t>元及 以内</a:t>
                      </a:r>
                      <a:endParaRPr sz="1200">
                        <a:latin typeface="宋体"/>
                        <a:cs typeface="宋体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100</a:t>
                      </a:r>
                      <a:r>
                        <a:rPr dirty="0" sz="1200">
                          <a:latin typeface="宋体"/>
                          <a:cs typeface="宋体"/>
                        </a:rPr>
                        <a:t>万元</a:t>
                      </a:r>
                      <a:endParaRPr sz="1200">
                        <a:latin typeface="宋体"/>
                        <a:cs typeface="宋体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-500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dirty="0" sz="1200">
                          <a:latin typeface="宋体"/>
                          <a:cs typeface="宋体"/>
                        </a:rPr>
                        <a:t>万元</a:t>
                      </a:r>
                      <a:endParaRPr sz="1200">
                        <a:latin typeface="宋体"/>
                        <a:cs typeface="宋体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500</a:t>
                      </a:r>
                      <a:r>
                        <a:rPr dirty="0" sz="1200">
                          <a:latin typeface="宋体"/>
                          <a:cs typeface="宋体"/>
                        </a:rPr>
                        <a:t>万元</a:t>
                      </a:r>
                      <a:endParaRPr sz="1200">
                        <a:latin typeface="宋体"/>
                        <a:cs typeface="宋体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1200">
                          <a:latin typeface="宋体"/>
                          <a:cs typeface="宋体"/>
                        </a:rPr>
                        <a:t>（含）</a:t>
                      </a:r>
                      <a:endParaRPr sz="1200">
                        <a:latin typeface="宋体"/>
                        <a:cs typeface="宋体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-1000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dirty="0" sz="1200">
                          <a:latin typeface="宋体"/>
                          <a:cs typeface="宋体"/>
                        </a:rPr>
                        <a:t>万元</a:t>
                      </a:r>
                      <a:endParaRPr sz="1200">
                        <a:latin typeface="宋体"/>
                        <a:cs typeface="宋体"/>
                      </a:endParaRPr>
                    </a:p>
                  </a:txBody>
                  <a:tcPr marL="0" marR="0" marB="0" marT="533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39700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1000</a:t>
                      </a:r>
                      <a:r>
                        <a:rPr dirty="0" sz="1200">
                          <a:latin typeface="宋体"/>
                          <a:cs typeface="宋体"/>
                        </a:rPr>
                        <a:t>万元</a:t>
                      </a:r>
                      <a:endParaRPr sz="1200">
                        <a:latin typeface="宋体"/>
                        <a:cs typeface="宋体"/>
                      </a:endParaRPr>
                    </a:p>
                    <a:p>
                      <a:pPr marL="292100" marR="62230" indent="-226060">
                        <a:lnSpc>
                          <a:spcPct val="139200"/>
                        </a:lnSpc>
                      </a:pPr>
                      <a:r>
                        <a:rPr dirty="0" sz="1200">
                          <a:latin typeface="宋体"/>
                          <a:cs typeface="宋体"/>
                        </a:rPr>
                        <a:t>（含</a:t>
                      </a:r>
                      <a:r>
                        <a:rPr dirty="0" sz="1200" spc="-430">
                          <a:latin typeface="宋体"/>
                          <a:cs typeface="宋体"/>
                        </a:rPr>
                        <a:t>）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5000 </a:t>
                      </a:r>
                      <a:r>
                        <a:rPr dirty="0" sz="1200">
                          <a:latin typeface="宋体"/>
                          <a:cs typeface="宋体"/>
                        </a:rPr>
                        <a:t>万元</a:t>
                      </a:r>
                      <a:endParaRPr sz="1200">
                        <a:latin typeface="宋体"/>
                        <a:cs typeface="宋体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5000</a:t>
                      </a:r>
                      <a:r>
                        <a:rPr dirty="0" sz="1200">
                          <a:latin typeface="宋体"/>
                          <a:cs typeface="宋体"/>
                        </a:rPr>
                        <a:t>万元</a:t>
                      </a:r>
                      <a:endParaRPr sz="1200">
                        <a:latin typeface="宋体"/>
                        <a:cs typeface="宋体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1200">
                          <a:latin typeface="宋体"/>
                          <a:cs typeface="宋体"/>
                        </a:rPr>
                        <a:t>（含）</a:t>
                      </a:r>
                      <a:endParaRPr sz="1200">
                        <a:latin typeface="宋体"/>
                        <a:cs typeface="宋体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-10000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65"/>
                        </a:spcBef>
                      </a:pPr>
                      <a:r>
                        <a:rPr dirty="0" sz="1200">
                          <a:latin typeface="宋体"/>
                          <a:cs typeface="宋体"/>
                        </a:rPr>
                        <a:t>万元</a:t>
                      </a:r>
                      <a:endParaRPr sz="1200">
                        <a:latin typeface="宋体"/>
                        <a:cs typeface="宋体"/>
                      </a:endParaRPr>
                    </a:p>
                  </a:txBody>
                  <a:tcPr marL="0" marR="0" marB="0" marT="533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≥10000</a:t>
                      </a:r>
                      <a:r>
                        <a:rPr dirty="0" sz="1200">
                          <a:latin typeface="宋体"/>
                          <a:cs typeface="宋体"/>
                        </a:rPr>
                        <a:t>万元</a:t>
                      </a:r>
                      <a:endParaRPr sz="1200">
                        <a:latin typeface="宋体"/>
                        <a:cs typeface="宋体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70916">
                <a:tc>
                  <a:txBody>
                    <a:bodyPr/>
                    <a:lstStyle/>
                    <a:p>
                      <a:pPr marL="80645" marR="73025">
                        <a:lnSpc>
                          <a:spcPts val="1600"/>
                        </a:lnSpc>
                        <a:spcBef>
                          <a:spcPts val="254"/>
                        </a:spcBef>
                      </a:pPr>
                      <a:r>
                        <a:rPr dirty="0" sz="1400">
                          <a:latin typeface="黑体"/>
                          <a:cs typeface="黑体"/>
                        </a:rPr>
                        <a:t>取费 比例</a:t>
                      </a:r>
                      <a:endParaRPr sz="1400">
                        <a:latin typeface="黑体"/>
                        <a:cs typeface="黑体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%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74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4629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0.7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%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74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6050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0.55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%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74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7490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0.35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%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74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00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0.2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%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74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25"/>
                        </a:spcBef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0.05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%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74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068120" y="4846446"/>
            <a:ext cx="5462270" cy="19030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4064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宋体"/>
                <a:cs typeface="宋体"/>
              </a:rPr>
              <a:t>注</a:t>
            </a:r>
            <a:r>
              <a:rPr dirty="0" sz="1600" spc="-190">
                <a:latin typeface="宋体"/>
                <a:cs typeface="宋体"/>
              </a:rPr>
              <a:t>：</a:t>
            </a:r>
            <a:r>
              <a:rPr dirty="0" sz="1600" spc="-5">
                <a:latin typeface="宋体"/>
                <a:cs typeface="宋体"/>
              </a:rPr>
              <a:t>不需</a:t>
            </a:r>
            <a:r>
              <a:rPr dirty="0" sz="1600" spc="5">
                <a:latin typeface="宋体"/>
                <a:cs typeface="宋体"/>
              </a:rPr>
              <a:t>要</a:t>
            </a:r>
            <a:r>
              <a:rPr dirty="0" sz="1600" spc="-5">
                <a:latin typeface="宋体"/>
                <a:cs typeface="宋体"/>
              </a:rPr>
              <a:t>招标</a:t>
            </a:r>
            <a:r>
              <a:rPr dirty="0" sz="1600" spc="5">
                <a:latin typeface="宋体"/>
                <a:cs typeface="宋体"/>
              </a:rPr>
              <a:t>的</a:t>
            </a:r>
            <a:r>
              <a:rPr dirty="0" sz="1600" spc="-5">
                <a:latin typeface="宋体"/>
                <a:cs typeface="宋体"/>
              </a:rPr>
              <a:t>设</a:t>
            </a:r>
            <a:r>
              <a:rPr dirty="0" sz="1600">
                <a:latin typeface="宋体"/>
                <a:cs typeface="宋体"/>
              </a:rPr>
              <a:t>备</a:t>
            </a:r>
            <a:r>
              <a:rPr dirty="0" sz="1600" spc="-200">
                <a:latin typeface="宋体"/>
                <a:cs typeface="宋体"/>
              </a:rPr>
              <a:t>，</a:t>
            </a:r>
            <a:r>
              <a:rPr dirty="0" sz="1600" spc="5">
                <a:latin typeface="宋体"/>
                <a:cs typeface="宋体"/>
              </a:rPr>
              <a:t>其</a:t>
            </a:r>
            <a:r>
              <a:rPr dirty="0" sz="1600" spc="-5">
                <a:latin typeface="宋体"/>
                <a:cs typeface="宋体"/>
              </a:rPr>
              <a:t>计费</a:t>
            </a:r>
            <a:r>
              <a:rPr dirty="0" sz="1600" spc="5">
                <a:latin typeface="宋体"/>
                <a:cs typeface="宋体"/>
              </a:rPr>
              <a:t>基</a:t>
            </a:r>
            <a:r>
              <a:rPr dirty="0" sz="1600" spc="-5">
                <a:latin typeface="宋体"/>
                <a:cs typeface="宋体"/>
              </a:rPr>
              <a:t>数不</a:t>
            </a:r>
            <a:r>
              <a:rPr dirty="0" sz="1600" spc="5">
                <a:latin typeface="宋体"/>
                <a:cs typeface="宋体"/>
              </a:rPr>
              <a:t>包</a:t>
            </a:r>
            <a:r>
              <a:rPr dirty="0" sz="1600" spc="-5">
                <a:latin typeface="宋体"/>
                <a:cs typeface="宋体"/>
              </a:rPr>
              <a:t>括设备</a:t>
            </a:r>
            <a:r>
              <a:rPr dirty="0" sz="1600" spc="5">
                <a:latin typeface="宋体"/>
                <a:cs typeface="宋体"/>
              </a:rPr>
              <a:t>购</a:t>
            </a:r>
            <a:r>
              <a:rPr dirty="0" sz="1600" spc="-5">
                <a:latin typeface="宋体"/>
                <a:cs typeface="宋体"/>
              </a:rPr>
              <a:t>置费。</a:t>
            </a:r>
            <a:endParaRPr sz="1600">
              <a:latin typeface="宋体"/>
              <a:cs typeface="宋体"/>
            </a:endParaRPr>
          </a:p>
          <a:p>
            <a:pPr algn="just" marL="12700" marR="107950" indent="408305">
              <a:lnSpc>
                <a:spcPct val="162500"/>
              </a:lnSpc>
            </a:pPr>
            <a:r>
              <a:rPr dirty="0" sz="1600" spc="15" b="1">
                <a:latin typeface="Microsoft JhengHei"/>
                <a:cs typeface="Microsoft JhengHei"/>
              </a:rPr>
              <a:t>第二十</a:t>
            </a:r>
            <a:r>
              <a:rPr dirty="0" sz="1600" spc="30" b="1">
                <a:latin typeface="Microsoft JhengHei"/>
                <a:cs typeface="Microsoft JhengHei"/>
              </a:rPr>
              <a:t>一</a:t>
            </a:r>
            <a:r>
              <a:rPr dirty="0" sz="1600" spc="-5" b="1">
                <a:latin typeface="Microsoft JhengHei"/>
                <a:cs typeface="Microsoft JhengHei"/>
              </a:rPr>
              <a:t>条</a:t>
            </a:r>
            <a:r>
              <a:rPr dirty="0" sz="1600" b="1">
                <a:latin typeface="Microsoft JhengHei"/>
                <a:cs typeface="Microsoft JhengHei"/>
              </a:rPr>
              <a:t> </a:t>
            </a:r>
            <a:r>
              <a:rPr dirty="0" sz="1600" spc="5">
                <a:latin typeface="宋体"/>
                <a:cs typeface="宋体"/>
              </a:rPr>
              <a:t>工</a:t>
            </a:r>
            <a:r>
              <a:rPr dirty="0" sz="1600" spc="15">
                <a:latin typeface="宋体"/>
                <a:cs typeface="宋体"/>
              </a:rPr>
              <a:t>程监</a:t>
            </a:r>
            <a:r>
              <a:rPr dirty="0" sz="1600" spc="5">
                <a:latin typeface="宋体"/>
                <a:cs typeface="宋体"/>
              </a:rPr>
              <a:t>理</a:t>
            </a:r>
            <a:r>
              <a:rPr dirty="0" sz="1600" spc="15">
                <a:latin typeface="宋体"/>
                <a:cs typeface="宋体"/>
              </a:rPr>
              <a:t>费，</a:t>
            </a:r>
            <a:r>
              <a:rPr dirty="0" sz="1600" spc="5">
                <a:latin typeface="宋体"/>
                <a:cs typeface="宋体"/>
              </a:rPr>
              <a:t>以工</a:t>
            </a:r>
            <a:r>
              <a:rPr dirty="0" sz="1600" spc="15">
                <a:latin typeface="宋体"/>
                <a:cs typeface="宋体"/>
              </a:rPr>
              <a:t>程施</a:t>
            </a:r>
            <a:r>
              <a:rPr dirty="0" sz="1600" spc="5">
                <a:latin typeface="宋体"/>
                <a:cs typeface="宋体"/>
              </a:rPr>
              <a:t>工</a:t>
            </a:r>
            <a:r>
              <a:rPr dirty="0" sz="1600" spc="15">
                <a:latin typeface="宋体"/>
                <a:cs typeface="宋体"/>
              </a:rPr>
              <a:t>费与</a:t>
            </a:r>
            <a:r>
              <a:rPr dirty="0" sz="1600" spc="5">
                <a:latin typeface="宋体"/>
                <a:cs typeface="宋体"/>
              </a:rPr>
              <a:t>设备</a:t>
            </a:r>
            <a:r>
              <a:rPr dirty="0" sz="1600" spc="15">
                <a:latin typeface="宋体"/>
                <a:cs typeface="宋体"/>
              </a:rPr>
              <a:t>购置</a:t>
            </a:r>
            <a:r>
              <a:rPr dirty="0" sz="1600" spc="-5">
                <a:latin typeface="宋体"/>
                <a:cs typeface="宋体"/>
              </a:rPr>
              <a:t>费 </a:t>
            </a:r>
            <a:r>
              <a:rPr dirty="0" sz="1600" spc="15">
                <a:latin typeface="宋体"/>
                <a:cs typeface="宋体"/>
              </a:rPr>
              <a:t>之和为</a:t>
            </a:r>
            <a:r>
              <a:rPr dirty="0" sz="1600" spc="5">
                <a:latin typeface="宋体"/>
                <a:cs typeface="宋体"/>
              </a:rPr>
              <a:t>计</a:t>
            </a:r>
            <a:r>
              <a:rPr dirty="0" sz="1600" spc="15">
                <a:latin typeface="宋体"/>
                <a:cs typeface="宋体"/>
              </a:rPr>
              <a:t>费基</a:t>
            </a:r>
            <a:r>
              <a:rPr dirty="0" sz="1600" spc="5">
                <a:latin typeface="宋体"/>
                <a:cs typeface="宋体"/>
              </a:rPr>
              <a:t>数</a:t>
            </a:r>
            <a:r>
              <a:rPr dirty="0" sz="1600" spc="15">
                <a:latin typeface="宋体"/>
                <a:cs typeface="宋体"/>
              </a:rPr>
              <a:t>，采用</a:t>
            </a:r>
            <a:r>
              <a:rPr dirty="0" sz="1600" spc="5">
                <a:latin typeface="宋体"/>
                <a:cs typeface="宋体"/>
              </a:rPr>
              <a:t>分</a:t>
            </a:r>
            <a:r>
              <a:rPr dirty="0" sz="1600" spc="15">
                <a:latin typeface="宋体"/>
                <a:cs typeface="宋体"/>
              </a:rPr>
              <a:t>档定</a:t>
            </a:r>
            <a:r>
              <a:rPr dirty="0" sz="1600" spc="5">
                <a:latin typeface="宋体"/>
                <a:cs typeface="宋体"/>
              </a:rPr>
              <a:t>额</a:t>
            </a:r>
            <a:r>
              <a:rPr dirty="0" sz="1600" spc="15">
                <a:latin typeface="宋体"/>
                <a:cs typeface="宋体"/>
              </a:rPr>
              <a:t>计费方</a:t>
            </a:r>
            <a:r>
              <a:rPr dirty="0" sz="1600" spc="5">
                <a:latin typeface="宋体"/>
                <a:cs typeface="宋体"/>
              </a:rPr>
              <a:t>式</a:t>
            </a:r>
            <a:r>
              <a:rPr dirty="0" sz="1600" spc="15">
                <a:latin typeface="宋体"/>
                <a:cs typeface="宋体"/>
              </a:rPr>
              <a:t>计算</a:t>
            </a:r>
            <a:r>
              <a:rPr dirty="0" sz="1600" spc="5">
                <a:latin typeface="宋体"/>
                <a:cs typeface="宋体"/>
              </a:rPr>
              <a:t>，</a:t>
            </a:r>
            <a:r>
              <a:rPr dirty="0" sz="1600" spc="15">
                <a:latin typeface="宋体"/>
                <a:cs typeface="宋体"/>
              </a:rPr>
              <a:t>各区间</a:t>
            </a:r>
            <a:r>
              <a:rPr dirty="0" sz="1600" spc="5">
                <a:latin typeface="宋体"/>
                <a:cs typeface="宋体"/>
              </a:rPr>
              <a:t>按</a:t>
            </a:r>
            <a:r>
              <a:rPr dirty="0" sz="1600" spc="-5">
                <a:latin typeface="宋体"/>
                <a:cs typeface="宋体"/>
              </a:rPr>
              <a:t>内 </a:t>
            </a:r>
            <a:r>
              <a:rPr dirty="0" sz="1600" spc="5">
                <a:latin typeface="宋体"/>
                <a:cs typeface="宋体"/>
              </a:rPr>
              <a:t>插</a:t>
            </a:r>
            <a:r>
              <a:rPr dirty="0" sz="1600" spc="-5">
                <a:latin typeface="宋体"/>
                <a:cs typeface="宋体"/>
              </a:rPr>
              <a:t>法计</a:t>
            </a:r>
            <a:r>
              <a:rPr dirty="0" sz="1600" spc="5">
                <a:latin typeface="宋体"/>
                <a:cs typeface="宋体"/>
              </a:rPr>
              <a:t>算</a:t>
            </a:r>
            <a:r>
              <a:rPr dirty="0" sz="1600" spc="-5">
                <a:latin typeface="宋体"/>
                <a:cs typeface="宋体"/>
              </a:rPr>
              <a:t>。</a:t>
            </a:r>
            <a:endParaRPr sz="160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370205">
              <a:lnSpc>
                <a:spcPct val="100000"/>
              </a:lnSpc>
              <a:spcBef>
                <a:spcPts val="5"/>
              </a:spcBef>
            </a:pPr>
            <a:r>
              <a:rPr dirty="0" sz="1600" spc="5">
                <a:latin typeface="宋体"/>
                <a:cs typeface="宋体"/>
              </a:rPr>
              <a:t>工</a:t>
            </a:r>
            <a:r>
              <a:rPr dirty="0" sz="1600" spc="-5">
                <a:latin typeface="宋体"/>
                <a:cs typeface="宋体"/>
              </a:rPr>
              <a:t>程监</a:t>
            </a:r>
            <a:r>
              <a:rPr dirty="0" sz="1600" spc="5">
                <a:latin typeface="宋体"/>
                <a:cs typeface="宋体"/>
              </a:rPr>
              <a:t>理</a:t>
            </a:r>
            <a:r>
              <a:rPr dirty="0" sz="1600" spc="-5">
                <a:latin typeface="宋体"/>
                <a:cs typeface="宋体"/>
              </a:rPr>
              <a:t>费计费</a:t>
            </a:r>
            <a:r>
              <a:rPr dirty="0" sz="1600" spc="5">
                <a:latin typeface="宋体"/>
                <a:cs typeface="宋体"/>
              </a:rPr>
              <a:t>标</a:t>
            </a:r>
            <a:r>
              <a:rPr dirty="0" sz="1600" spc="-5">
                <a:latin typeface="宋体"/>
                <a:cs typeface="宋体"/>
              </a:rPr>
              <a:t>准</a:t>
            </a:r>
            <a:endParaRPr sz="1600">
              <a:latin typeface="宋体"/>
              <a:cs typeface="宋体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009192" y="7025004"/>
          <a:ext cx="5548630" cy="26708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50620"/>
                <a:gridCol w="2089785"/>
                <a:gridCol w="2298065"/>
              </a:tblGrid>
              <a:tr h="295656"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400">
                          <a:latin typeface="黑体"/>
                          <a:cs typeface="黑体"/>
                        </a:rPr>
                        <a:t>序号</a:t>
                      </a:r>
                      <a:endParaRPr sz="1400">
                        <a:latin typeface="黑体"/>
                        <a:cs typeface="黑体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400">
                          <a:latin typeface="黑体"/>
                          <a:cs typeface="黑体"/>
                        </a:rPr>
                        <a:t>计费基数</a:t>
                      </a:r>
                      <a:endParaRPr sz="1400">
                        <a:latin typeface="黑体"/>
                        <a:cs typeface="黑体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400">
                          <a:latin typeface="黑体"/>
                          <a:cs typeface="黑体"/>
                        </a:rPr>
                        <a:t>工程监</a:t>
                      </a:r>
                      <a:r>
                        <a:rPr dirty="0" sz="1400" spc="-15">
                          <a:latin typeface="黑体"/>
                          <a:cs typeface="黑体"/>
                        </a:rPr>
                        <a:t>理</a:t>
                      </a:r>
                      <a:r>
                        <a:rPr dirty="0" sz="1400">
                          <a:latin typeface="黑体"/>
                          <a:cs typeface="黑体"/>
                        </a:rPr>
                        <a:t>费</a:t>
                      </a:r>
                      <a:endParaRPr sz="1400">
                        <a:latin typeface="黑体"/>
                        <a:cs typeface="黑体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756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100</a:t>
                      </a:r>
                      <a:r>
                        <a:rPr dirty="0" sz="14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万元及以下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</a:t>
                      </a:r>
                      <a:r>
                        <a:rPr dirty="0" sz="1400" spc="10">
                          <a:latin typeface="宋体"/>
                          <a:cs typeface="宋体"/>
                        </a:rPr>
                        <a:t>元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-5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56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100</a:t>
                      </a:r>
                      <a:r>
                        <a:rPr dirty="0" sz="14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-500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</a:t>
                      </a:r>
                      <a:r>
                        <a:rPr dirty="0" sz="1400" spc="10">
                          <a:latin typeface="宋体"/>
                          <a:cs typeface="宋体"/>
                        </a:rPr>
                        <a:t>元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-15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56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11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500</a:t>
                      </a:r>
                      <a:r>
                        <a:rPr dirty="0" sz="14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-1000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3111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4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15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-25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3111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56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4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1000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-3000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25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-45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56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5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3000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-5000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45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-65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56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6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5000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-1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亿元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65</a:t>
                      </a:r>
                      <a:r>
                        <a:rPr dirty="0" sz="14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-85</a:t>
                      </a:r>
                      <a:r>
                        <a:rPr dirty="0" sz="14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r>
                        <a:rPr dirty="0" sz="1400" spc="-5">
                          <a:latin typeface="宋体"/>
                          <a:cs typeface="宋体"/>
                        </a:rPr>
                        <a:t>（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0.85%</a:t>
                      </a:r>
                      <a:r>
                        <a:rPr dirty="0" sz="1400" spc="-5">
                          <a:latin typeface="宋体"/>
                          <a:cs typeface="宋体"/>
                        </a:rPr>
                        <a:t>）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71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7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4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亿</a:t>
                      </a:r>
                      <a:r>
                        <a:rPr dirty="0" sz="1400" spc="10">
                          <a:latin typeface="宋体"/>
                          <a:cs typeface="宋体"/>
                        </a:rPr>
                        <a:t>元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-3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亿元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85</a:t>
                      </a:r>
                      <a:r>
                        <a:rPr dirty="0" sz="14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-180</a:t>
                      </a:r>
                      <a:r>
                        <a:rPr dirty="0" sz="14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r>
                        <a:rPr dirty="0" sz="1400" spc="-5">
                          <a:latin typeface="宋体"/>
                          <a:cs typeface="宋体"/>
                        </a:rPr>
                        <a:t>（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0.6%</a:t>
                      </a:r>
                      <a:r>
                        <a:rPr dirty="0" sz="1400" spc="-5">
                          <a:latin typeface="宋体"/>
                          <a:cs typeface="宋体"/>
                        </a:rPr>
                        <a:t>）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3238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591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8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40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dirty="0" sz="14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亿</a:t>
                      </a:r>
                      <a:r>
                        <a:rPr dirty="0" sz="1400" spc="10">
                          <a:latin typeface="宋体"/>
                          <a:cs typeface="宋体"/>
                        </a:rPr>
                        <a:t>元</a:t>
                      </a:r>
                      <a:r>
                        <a:rPr dirty="0" sz="1400" spc="-10">
                          <a:latin typeface="Times New Roman"/>
                          <a:cs typeface="Times New Roman"/>
                        </a:rPr>
                        <a:t>-5</a:t>
                      </a:r>
                      <a:r>
                        <a:rPr dirty="0" sz="14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亿元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1400" spc="-5">
                          <a:latin typeface="Times New Roman"/>
                          <a:cs typeface="Times New Roman"/>
                        </a:rPr>
                        <a:t>180</a:t>
                      </a:r>
                      <a:r>
                        <a:rPr dirty="0" sz="14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万元</a:t>
                      </a:r>
                      <a:r>
                        <a:rPr dirty="0" sz="1400" spc="-5">
                          <a:latin typeface="Times New Roman"/>
                          <a:cs typeface="Times New Roman"/>
                        </a:rPr>
                        <a:t>-200</a:t>
                      </a:r>
                      <a:r>
                        <a:rPr dirty="0" sz="14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万</a:t>
                      </a:r>
                      <a:r>
                        <a:rPr dirty="0" sz="1400" spc="-10">
                          <a:latin typeface="宋体"/>
                          <a:cs typeface="宋体"/>
                        </a:rPr>
                        <a:t>元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（</a:t>
                      </a:r>
                      <a:r>
                        <a:rPr dirty="0" sz="1400">
                          <a:latin typeface="Times New Roman"/>
                          <a:cs typeface="Times New Roman"/>
                        </a:rPr>
                        <a:t>0.4%</a:t>
                      </a:r>
                      <a:r>
                        <a:rPr dirty="0" sz="1400">
                          <a:latin typeface="宋体"/>
                          <a:cs typeface="宋体"/>
                        </a:rPr>
                        <a:t>）</a:t>
                      </a:r>
                      <a:endParaRPr sz="1400">
                        <a:latin typeface="宋体"/>
                        <a:cs typeface="宋体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3340" rIns="0" bIns="0" rtlCol="0" vert="horz">
            <a:spAutoFit/>
          </a:bodyPr>
          <a:lstStyle/>
          <a:p>
            <a:pPr marL="46355">
              <a:lnSpc>
                <a:spcPct val="100000"/>
              </a:lnSpc>
              <a:spcBef>
                <a:spcPts val="420"/>
              </a:spcBef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068120" y="969009"/>
            <a:ext cx="5361940" cy="66097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419100">
              <a:lnSpc>
                <a:spcPct val="100000"/>
              </a:lnSpc>
              <a:spcBef>
                <a:spcPts val="95"/>
              </a:spcBef>
            </a:pPr>
            <a:r>
              <a:rPr dirty="0" sz="1600" spc="5">
                <a:latin typeface="宋体"/>
                <a:cs typeface="宋体"/>
              </a:rPr>
              <a:t>注</a:t>
            </a:r>
            <a:r>
              <a:rPr dirty="0" sz="1600" spc="-5">
                <a:latin typeface="宋体"/>
                <a:cs typeface="宋体"/>
              </a:rPr>
              <a:t>：工</a:t>
            </a:r>
            <a:r>
              <a:rPr dirty="0" sz="1600" spc="5">
                <a:latin typeface="宋体"/>
                <a:cs typeface="宋体"/>
              </a:rPr>
              <a:t>程</a:t>
            </a:r>
            <a:r>
              <a:rPr dirty="0" sz="1600" spc="-5">
                <a:latin typeface="宋体"/>
                <a:cs typeface="宋体"/>
              </a:rPr>
              <a:t>监理费</a:t>
            </a:r>
            <a:r>
              <a:rPr dirty="0" sz="1600" spc="5">
                <a:latin typeface="宋体"/>
                <a:cs typeface="宋体"/>
              </a:rPr>
              <a:t>最</a:t>
            </a:r>
            <a:r>
              <a:rPr dirty="0" sz="1600" spc="-5">
                <a:latin typeface="宋体"/>
                <a:cs typeface="宋体"/>
              </a:rPr>
              <a:t>少不低于</a:t>
            </a:r>
            <a:r>
              <a:rPr dirty="0" sz="1600" spc="-300">
                <a:latin typeface="宋体"/>
                <a:cs typeface="宋体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3</a:t>
            </a:r>
            <a:r>
              <a:rPr dirty="0" sz="1600" spc="8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宋体"/>
                <a:cs typeface="宋体"/>
              </a:rPr>
              <a:t>万</a:t>
            </a:r>
            <a:r>
              <a:rPr dirty="0" sz="1600" spc="5">
                <a:latin typeface="宋体"/>
                <a:cs typeface="宋体"/>
              </a:rPr>
              <a:t>元</a:t>
            </a:r>
            <a:r>
              <a:rPr dirty="0" sz="1600" spc="-5">
                <a:latin typeface="宋体"/>
                <a:cs typeface="宋体"/>
              </a:rPr>
              <a:t>，计</a:t>
            </a:r>
            <a:r>
              <a:rPr dirty="0" sz="1600" spc="5">
                <a:latin typeface="宋体"/>
                <a:cs typeface="宋体"/>
              </a:rPr>
              <a:t>费</a:t>
            </a:r>
            <a:r>
              <a:rPr dirty="0" sz="1600" spc="-5">
                <a:latin typeface="宋体"/>
                <a:cs typeface="宋体"/>
              </a:rPr>
              <a:t>基数大于</a:t>
            </a:r>
            <a:r>
              <a:rPr dirty="0" sz="1600" spc="-305">
                <a:latin typeface="宋体"/>
                <a:cs typeface="宋体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5</a:t>
            </a:r>
            <a:r>
              <a:rPr dirty="0" sz="1600" spc="8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宋体"/>
                <a:cs typeface="宋体"/>
              </a:rPr>
              <a:t>亿</a:t>
            </a:r>
            <a:endParaRPr sz="1600">
              <a:latin typeface="宋体"/>
              <a:cs typeface="宋体"/>
            </a:endParaRPr>
          </a:p>
          <a:p>
            <a:pPr algn="just" marL="12700">
              <a:lnSpc>
                <a:spcPct val="100000"/>
              </a:lnSpc>
              <a:spcBef>
                <a:spcPts val="1200"/>
              </a:spcBef>
            </a:pPr>
            <a:r>
              <a:rPr dirty="0" sz="1600" spc="5">
                <a:latin typeface="宋体"/>
                <a:cs typeface="宋体"/>
              </a:rPr>
              <a:t>元</a:t>
            </a:r>
            <a:r>
              <a:rPr dirty="0" sz="1600" spc="-5">
                <a:latin typeface="宋体"/>
                <a:cs typeface="宋体"/>
              </a:rPr>
              <a:t>时，</a:t>
            </a:r>
            <a:r>
              <a:rPr dirty="0" sz="1600" spc="5">
                <a:latin typeface="宋体"/>
                <a:cs typeface="宋体"/>
              </a:rPr>
              <a:t>超</a:t>
            </a:r>
            <a:r>
              <a:rPr dirty="0" sz="1600" spc="-5">
                <a:latin typeface="宋体"/>
                <a:cs typeface="宋体"/>
              </a:rPr>
              <a:t>过的部</a:t>
            </a:r>
            <a:r>
              <a:rPr dirty="0" sz="1600" spc="5">
                <a:latin typeface="宋体"/>
                <a:cs typeface="宋体"/>
              </a:rPr>
              <a:t>分</a:t>
            </a:r>
            <a:r>
              <a:rPr dirty="0" sz="1600" spc="-5">
                <a:latin typeface="宋体"/>
                <a:cs typeface="宋体"/>
              </a:rPr>
              <a:t>按</a:t>
            </a:r>
            <a:r>
              <a:rPr dirty="0" sz="1600" spc="-395">
                <a:latin typeface="宋体"/>
                <a:cs typeface="宋体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0.3%</a:t>
            </a:r>
            <a:r>
              <a:rPr dirty="0" sz="1600" spc="-5">
                <a:latin typeface="宋体"/>
                <a:cs typeface="宋体"/>
              </a:rPr>
              <a:t>计</a:t>
            </a:r>
            <a:r>
              <a:rPr dirty="0" sz="1600" spc="5">
                <a:latin typeface="宋体"/>
                <a:cs typeface="宋体"/>
              </a:rPr>
              <a:t>取</a:t>
            </a:r>
            <a:r>
              <a:rPr dirty="0" sz="1600" spc="-5">
                <a:latin typeface="宋体"/>
                <a:cs typeface="宋体"/>
              </a:rPr>
              <a:t>。</a:t>
            </a:r>
            <a:endParaRPr sz="1600">
              <a:latin typeface="宋体"/>
              <a:cs typeface="宋体"/>
            </a:endParaRPr>
          </a:p>
          <a:p>
            <a:pPr algn="just" marL="12700" marR="5080" indent="408305">
              <a:lnSpc>
                <a:spcPct val="162500"/>
              </a:lnSpc>
            </a:pPr>
            <a:r>
              <a:rPr dirty="0" sz="1600" spc="15" b="1">
                <a:latin typeface="Microsoft JhengHei"/>
                <a:cs typeface="Microsoft JhengHei"/>
              </a:rPr>
              <a:t>第二十</a:t>
            </a:r>
            <a:r>
              <a:rPr dirty="0" sz="1600" spc="30" b="1">
                <a:latin typeface="Microsoft JhengHei"/>
                <a:cs typeface="Microsoft JhengHei"/>
              </a:rPr>
              <a:t>二</a:t>
            </a:r>
            <a:r>
              <a:rPr dirty="0" sz="1600" spc="-5" b="1">
                <a:latin typeface="Microsoft JhengHei"/>
                <a:cs typeface="Microsoft JhengHei"/>
              </a:rPr>
              <a:t>条</a:t>
            </a:r>
            <a:r>
              <a:rPr dirty="0" sz="1600" b="1">
                <a:latin typeface="Microsoft JhengHei"/>
                <a:cs typeface="Microsoft JhengHei"/>
              </a:rPr>
              <a:t> </a:t>
            </a:r>
            <a:r>
              <a:rPr dirty="0" sz="1600" spc="5">
                <a:latin typeface="宋体"/>
                <a:cs typeface="宋体"/>
              </a:rPr>
              <a:t>竣</a:t>
            </a:r>
            <a:r>
              <a:rPr dirty="0" sz="1600" spc="15">
                <a:latin typeface="宋体"/>
                <a:cs typeface="宋体"/>
              </a:rPr>
              <a:t>工验</a:t>
            </a:r>
            <a:r>
              <a:rPr dirty="0" sz="1600" spc="5">
                <a:latin typeface="宋体"/>
                <a:cs typeface="宋体"/>
              </a:rPr>
              <a:t>收</a:t>
            </a:r>
            <a:r>
              <a:rPr dirty="0" sz="1600" spc="15">
                <a:latin typeface="宋体"/>
                <a:cs typeface="宋体"/>
              </a:rPr>
              <a:t>费，</a:t>
            </a:r>
            <a:r>
              <a:rPr dirty="0" sz="1600" spc="5">
                <a:latin typeface="宋体"/>
                <a:cs typeface="宋体"/>
              </a:rPr>
              <a:t>按工</a:t>
            </a:r>
            <a:r>
              <a:rPr dirty="0" sz="1600" spc="15">
                <a:latin typeface="宋体"/>
                <a:cs typeface="宋体"/>
              </a:rPr>
              <a:t>程施</a:t>
            </a:r>
            <a:r>
              <a:rPr dirty="0" sz="1600" spc="5">
                <a:latin typeface="宋体"/>
                <a:cs typeface="宋体"/>
              </a:rPr>
              <a:t>工</a:t>
            </a:r>
            <a:r>
              <a:rPr dirty="0" sz="1600" spc="15">
                <a:latin typeface="宋体"/>
                <a:cs typeface="宋体"/>
              </a:rPr>
              <a:t>费、</a:t>
            </a:r>
            <a:r>
              <a:rPr dirty="0" sz="1600" spc="5">
                <a:latin typeface="宋体"/>
                <a:cs typeface="宋体"/>
              </a:rPr>
              <a:t>工程</a:t>
            </a:r>
            <a:r>
              <a:rPr dirty="0" sz="1600" spc="15">
                <a:latin typeface="宋体"/>
                <a:cs typeface="宋体"/>
              </a:rPr>
              <a:t>勘查</a:t>
            </a:r>
            <a:r>
              <a:rPr dirty="0" sz="1600" spc="-5">
                <a:latin typeface="宋体"/>
                <a:cs typeface="宋体"/>
              </a:rPr>
              <a:t>费 </a:t>
            </a:r>
            <a:r>
              <a:rPr dirty="0" sz="1600" spc="5">
                <a:latin typeface="宋体"/>
                <a:cs typeface="宋体"/>
              </a:rPr>
              <a:t>与</a:t>
            </a:r>
            <a:r>
              <a:rPr dirty="0" sz="1600" spc="-5">
                <a:latin typeface="宋体"/>
                <a:cs typeface="宋体"/>
              </a:rPr>
              <a:t>设备</a:t>
            </a:r>
            <a:r>
              <a:rPr dirty="0" sz="1600" spc="5">
                <a:latin typeface="宋体"/>
                <a:cs typeface="宋体"/>
              </a:rPr>
              <a:t>购</a:t>
            </a:r>
            <a:r>
              <a:rPr dirty="0" sz="1600" spc="-5">
                <a:latin typeface="宋体"/>
                <a:cs typeface="宋体"/>
              </a:rPr>
              <a:t>置费之</a:t>
            </a:r>
            <a:r>
              <a:rPr dirty="0" sz="1600" spc="5">
                <a:latin typeface="宋体"/>
                <a:cs typeface="宋体"/>
              </a:rPr>
              <a:t>和</a:t>
            </a:r>
            <a:r>
              <a:rPr dirty="0" sz="1600" spc="-5">
                <a:latin typeface="宋体"/>
                <a:cs typeface="宋体"/>
              </a:rPr>
              <a:t>计算</a:t>
            </a:r>
            <a:r>
              <a:rPr dirty="0" sz="1600" spc="5">
                <a:latin typeface="宋体"/>
                <a:cs typeface="宋体"/>
              </a:rPr>
              <a:t>，</a:t>
            </a:r>
            <a:r>
              <a:rPr dirty="0" sz="1600" spc="-5">
                <a:latin typeface="宋体"/>
                <a:cs typeface="宋体"/>
              </a:rPr>
              <a:t>计费基数</a:t>
            </a:r>
            <a:r>
              <a:rPr dirty="0" sz="1600" spc="-315">
                <a:latin typeface="宋体"/>
                <a:cs typeface="宋体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1000</a:t>
            </a:r>
            <a:r>
              <a:rPr dirty="0" sz="1600" spc="65">
                <a:latin typeface="Times New Roman"/>
                <a:cs typeface="Times New Roman"/>
              </a:rPr>
              <a:t> </a:t>
            </a:r>
            <a:r>
              <a:rPr dirty="0" sz="1600" spc="5">
                <a:latin typeface="宋体"/>
                <a:cs typeface="宋体"/>
              </a:rPr>
              <a:t>万</a:t>
            </a:r>
            <a:r>
              <a:rPr dirty="0" sz="1600" spc="-5">
                <a:latin typeface="宋体"/>
                <a:cs typeface="宋体"/>
              </a:rPr>
              <a:t>元以内</a:t>
            </a:r>
            <a:r>
              <a:rPr dirty="0" sz="1600" spc="5">
                <a:latin typeface="宋体"/>
                <a:cs typeface="宋体"/>
              </a:rPr>
              <a:t>的</a:t>
            </a:r>
            <a:r>
              <a:rPr dirty="0" sz="1600" spc="-5">
                <a:latin typeface="宋体"/>
                <a:cs typeface="宋体"/>
              </a:rPr>
              <a:t>按</a:t>
            </a:r>
            <a:r>
              <a:rPr dirty="0" sz="1600" spc="-325">
                <a:latin typeface="宋体"/>
                <a:cs typeface="宋体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2%</a:t>
            </a:r>
            <a:r>
              <a:rPr dirty="0" sz="1600" spc="-5">
                <a:latin typeface="宋体"/>
                <a:cs typeface="宋体"/>
              </a:rPr>
              <a:t>、 </a:t>
            </a:r>
            <a:r>
              <a:rPr dirty="0" sz="1600" spc="5">
                <a:latin typeface="宋体"/>
                <a:cs typeface="宋体"/>
              </a:rPr>
              <a:t>计</a:t>
            </a:r>
            <a:r>
              <a:rPr dirty="0" sz="1600" spc="-5">
                <a:latin typeface="宋体"/>
                <a:cs typeface="宋体"/>
              </a:rPr>
              <a:t>费基数</a:t>
            </a:r>
            <a:r>
              <a:rPr dirty="0" sz="1600" spc="-315">
                <a:latin typeface="宋体"/>
                <a:cs typeface="宋体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1000</a:t>
            </a:r>
            <a:r>
              <a:rPr dirty="0" sz="1600" spc="8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宋体"/>
                <a:cs typeface="宋体"/>
              </a:rPr>
              <a:t>万</a:t>
            </a:r>
            <a:r>
              <a:rPr dirty="0" sz="1600" spc="5">
                <a:latin typeface="宋体"/>
                <a:cs typeface="宋体"/>
              </a:rPr>
              <a:t>元</a:t>
            </a:r>
            <a:r>
              <a:rPr dirty="0" sz="1600" spc="-5">
                <a:latin typeface="Times New Roman"/>
                <a:cs typeface="Times New Roman"/>
              </a:rPr>
              <a:t>-5000</a:t>
            </a:r>
            <a:r>
              <a:rPr dirty="0" sz="1600" spc="9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宋体"/>
                <a:cs typeface="宋体"/>
              </a:rPr>
              <a:t>万元的按</a:t>
            </a:r>
            <a:r>
              <a:rPr dirty="0" sz="1600" spc="-305">
                <a:latin typeface="宋体"/>
                <a:cs typeface="宋体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1.5%</a:t>
            </a:r>
            <a:r>
              <a:rPr dirty="0" sz="1600" spc="-5">
                <a:latin typeface="宋体"/>
                <a:cs typeface="宋体"/>
              </a:rPr>
              <a:t>，计费基数</a:t>
            </a:r>
            <a:r>
              <a:rPr dirty="0" sz="1600" spc="-305">
                <a:latin typeface="宋体"/>
                <a:cs typeface="宋体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5000</a:t>
            </a:r>
            <a:r>
              <a:rPr dirty="0" sz="1600" spc="7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宋体"/>
                <a:cs typeface="宋体"/>
              </a:rPr>
              <a:t>万 </a:t>
            </a:r>
            <a:r>
              <a:rPr dirty="0" sz="1600" spc="5">
                <a:latin typeface="宋体"/>
                <a:cs typeface="宋体"/>
              </a:rPr>
              <a:t>元</a:t>
            </a:r>
            <a:r>
              <a:rPr dirty="0" sz="1600" spc="-5">
                <a:latin typeface="Times New Roman"/>
                <a:cs typeface="Times New Roman"/>
              </a:rPr>
              <a:t>-1</a:t>
            </a:r>
            <a:r>
              <a:rPr dirty="0" sz="1600" spc="4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宋体"/>
                <a:cs typeface="宋体"/>
              </a:rPr>
              <a:t>亿</a:t>
            </a:r>
            <a:r>
              <a:rPr dirty="0" sz="1600" spc="5">
                <a:latin typeface="宋体"/>
                <a:cs typeface="宋体"/>
              </a:rPr>
              <a:t>元</a:t>
            </a:r>
            <a:r>
              <a:rPr dirty="0" sz="1600" spc="-5">
                <a:latin typeface="宋体"/>
                <a:cs typeface="宋体"/>
              </a:rPr>
              <a:t>按</a:t>
            </a:r>
            <a:r>
              <a:rPr dirty="0" sz="1600" spc="-370">
                <a:latin typeface="宋体"/>
                <a:cs typeface="宋体"/>
              </a:rPr>
              <a:t> </a:t>
            </a:r>
            <a:r>
              <a:rPr dirty="0" sz="1600" spc="-10">
                <a:latin typeface="Times New Roman"/>
                <a:cs typeface="Times New Roman"/>
              </a:rPr>
              <a:t>1%</a:t>
            </a:r>
            <a:r>
              <a:rPr dirty="0" sz="1600" spc="5">
                <a:latin typeface="宋体"/>
                <a:cs typeface="宋体"/>
              </a:rPr>
              <a:t>计</a:t>
            </a:r>
            <a:r>
              <a:rPr dirty="0" sz="1600" spc="-5">
                <a:latin typeface="宋体"/>
                <a:cs typeface="宋体"/>
              </a:rPr>
              <a:t>算，</a:t>
            </a:r>
            <a:r>
              <a:rPr dirty="0" sz="1600" spc="5">
                <a:latin typeface="宋体"/>
                <a:cs typeface="宋体"/>
              </a:rPr>
              <a:t>计</a:t>
            </a:r>
            <a:r>
              <a:rPr dirty="0" sz="1600" spc="-5">
                <a:latin typeface="宋体"/>
                <a:cs typeface="宋体"/>
              </a:rPr>
              <a:t>费</a:t>
            </a:r>
            <a:r>
              <a:rPr dirty="0" sz="1600" spc="5">
                <a:latin typeface="宋体"/>
                <a:cs typeface="宋体"/>
              </a:rPr>
              <a:t>基</a:t>
            </a:r>
            <a:r>
              <a:rPr dirty="0" sz="1600" spc="-5">
                <a:latin typeface="宋体"/>
                <a:cs typeface="宋体"/>
              </a:rPr>
              <a:t>数</a:t>
            </a:r>
            <a:r>
              <a:rPr dirty="0" sz="1600" spc="-365">
                <a:latin typeface="宋体"/>
                <a:cs typeface="宋体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1</a:t>
            </a:r>
            <a:r>
              <a:rPr dirty="0" sz="1600" spc="4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宋体"/>
                <a:cs typeface="宋体"/>
              </a:rPr>
              <a:t>亿</a:t>
            </a:r>
            <a:r>
              <a:rPr dirty="0" sz="1600" spc="5">
                <a:latin typeface="宋体"/>
                <a:cs typeface="宋体"/>
              </a:rPr>
              <a:t>元</a:t>
            </a:r>
            <a:r>
              <a:rPr dirty="0" sz="1600" spc="-5">
                <a:latin typeface="Times New Roman"/>
                <a:cs typeface="Times New Roman"/>
              </a:rPr>
              <a:t>-3</a:t>
            </a:r>
            <a:r>
              <a:rPr dirty="0" sz="1600" spc="4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宋体"/>
                <a:cs typeface="宋体"/>
              </a:rPr>
              <a:t>亿</a:t>
            </a:r>
            <a:r>
              <a:rPr dirty="0" sz="1600" spc="5">
                <a:latin typeface="宋体"/>
                <a:cs typeface="宋体"/>
              </a:rPr>
              <a:t>元</a:t>
            </a:r>
            <a:r>
              <a:rPr dirty="0" sz="1600" spc="-5">
                <a:latin typeface="宋体"/>
                <a:cs typeface="宋体"/>
              </a:rPr>
              <a:t>按</a:t>
            </a:r>
            <a:r>
              <a:rPr dirty="0" sz="1600" spc="-355">
                <a:latin typeface="宋体"/>
                <a:cs typeface="宋体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0.8%</a:t>
            </a:r>
            <a:r>
              <a:rPr dirty="0" sz="1600" spc="5">
                <a:latin typeface="宋体"/>
                <a:cs typeface="宋体"/>
              </a:rPr>
              <a:t>计</a:t>
            </a:r>
            <a:r>
              <a:rPr dirty="0" sz="1600" spc="-5">
                <a:latin typeface="宋体"/>
                <a:cs typeface="宋体"/>
              </a:rPr>
              <a:t>算，  </a:t>
            </a:r>
            <a:r>
              <a:rPr dirty="0" sz="1600" spc="5">
                <a:latin typeface="宋体"/>
                <a:cs typeface="宋体"/>
              </a:rPr>
              <a:t>计</a:t>
            </a:r>
            <a:r>
              <a:rPr dirty="0" sz="1600" spc="-5">
                <a:latin typeface="宋体"/>
                <a:cs typeface="宋体"/>
              </a:rPr>
              <a:t>费基数</a:t>
            </a:r>
            <a:r>
              <a:rPr dirty="0" sz="1600" spc="-180">
                <a:latin typeface="宋体"/>
                <a:cs typeface="宋体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3</a:t>
            </a:r>
            <a:r>
              <a:rPr dirty="0" sz="1600" spc="210">
                <a:latin typeface="Times New Roman"/>
                <a:cs typeface="Times New Roman"/>
              </a:rPr>
              <a:t> </a:t>
            </a:r>
            <a:r>
              <a:rPr dirty="0" sz="1600" spc="5">
                <a:latin typeface="宋体"/>
                <a:cs typeface="宋体"/>
              </a:rPr>
              <a:t>亿</a:t>
            </a:r>
            <a:r>
              <a:rPr dirty="0" sz="1600" spc="10">
                <a:latin typeface="宋体"/>
                <a:cs typeface="宋体"/>
              </a:rPr>
              <a:t>元</a:t>
            </a:r>
            <a:r>
              <a:rPr dirty="0" sz="1600" spc="-15">
                <a:latin typeface="Times New Roman"/>
                <a:cs typeface="Times New Roman"/>
              </a:rPr>
              <a:t>-5</a:t>
            </a:r>
            <a:r>
              <a:rPr dirty="0" sz="1600" spc="22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宋体"/>
                <a:cs typeface="宋体"/>
              </a:rPr>
              <a:t>亿</a:t>
            </a:r>
            <a:r>
              <a:rPr dirty="0" sz="1600" spc="5">
                <a:latin typeface="宋体"/>
                <a:cs typeface="宋体"/>
              </a:rPr>
              <a:t>元</a:t>
            </a:r>
            <a:r>
              <a:rPr dirty="0" sz="1600" spc="-5">
                <a:latin typeface="宋体"/>
                <a:cs typeface="宋体"/>
              </a:rPr>
              <a:t>的按</a:t>
            </a:r>
            <a:r>
              <a:rPr dirty="0" sz="1600" spc="-175">
                <a:latin typeface="宋体"/>
                <a:cs typeface="宋体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0.5%</a:t>
            </a:r>
            <a:r>
              <a:rPr dirty="0" sz="1600" spc="5">
                <a:latin typeface="宋体"/>
                <a:cs typeface="宋体"/>
              </a:rPr>
              <a:t>计</a:t>
            </a:r>
            <a:r>
              <a:rPr dirty="0" sz="1600" spc="-5">
                <a:latin typeface="宋体"/>
                <a:cs typeface="宋体"/>
              </a:rPr>
              <a:t>算，</a:t>
            </a:r>
            <a:r>
              <a:rPr dirty="0" sz="1600" spc="5">
                <a:latin typeface="宋体"/>
                <a:cs typeface="宋体"/>
              </a:rPr>
              <a:t>超</a:t>
            </a:r>
            <a:r>
              <a:rPr dirty="0" sz="1600" spc="-5">
                <a:latin typeface="宋体"/>
                <a:cs typeface="宋体"/>
              </a:rPr>
              <a:t>过</a:t>
            </a:r>
            <a:r>
              <a:rPr dirty="0" sz="1600" spc="-185">
                <a:latin typeface="宋体"/>
                <a:cs typeface="宋体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5</a:t>
            </a:r>
            <a:r>
              <a:rPr dirty="0" sz="1600" spc="22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宋体"/>
                <a:cs typeface="宋体"/>
              </a:rPr>
              <a:t>亿</a:t>
            </a:r>
            <a:r>
              <a:rPr dirty="0" sz="1600" spc="5">
                <a:latin typeface="宋体"/>
                <a:cs typeface="宋体"/>
              </a:rPr>
              <a:t>的</a:t>
            </a:r>
            <a:r>
              <a:rPr dirty="0" sz="1600" spc="-5">
                <a:latin typeface="宋体"/>
                <a:cs typeface="宋体"/>
              </a:rPr>
              <a:t>部分按 </a:t>
            </a:r>
            <a:r>
              <a:rPr dirty="0" sz="1600" spc="-5">
                <a:latin typeface="Times New Roman"/>
                <a:cs typeface="Times New Roman"/>
              </a:rPr>
              <a:t>0.3%</a:t>
            </a:r>
            <a:r>
              <a:rPr dirty="0" sz="1600" spc="-5">
                <a:latin typeface="宋体"/>
                <a:cs typeface="宋体"/>
              </a:rPr>
              <a:t>计</a:t>
            </a:r>
            <a:r>
              <a:rPr dirty="0" sz="1600" spc="5">
                <a:latin typeface="宋体"/>
                <a:cs typeface="宋体"/>
              </a:rPr>
              <a:t>算</a:t>
            </a:r>
            <a:r>
              <a:rPr dirty="0" sz="1600" spc="-5">
                <a:latin typeface="宋体"/>
                <a:cs typeface="宋体"/>
              </a:rPr>
              <a:t>。</a:t>
            </a:r>
            <a:endParaRPr sz="1600">
              <a:latin typeface="宋体"/>
              <a:cs typeface="宋体"/>
            </a:endParaRPr>
          </a:p>
          <a:p>
            <a:pPr algn="just" marL="12700" marR="5080" indent="408305">
              <a:lnSpc>
                <a:spcPct val="162500"/>
              </a:lnSpc>
            </a:pPr>
            <a:r>
              <a:rPr dirty="0" sz="1600" spc="15" b="1">
                <a:latin typeface="Microsoft JhengHei"/>
                <a:cs typeface="Microsoft JhengHei"/>
              </a:rPr>
              <a:t>第二十</a:t>
            </a:r>
            <a:r>
              <a:rPr dirty="0" sz="1600" spc="30" b="1">
                <a:latin typeface="Microsoft JhengHei"/>
                <a:cs typeface="Microsoft JhengHei"/>
              </a:rPr>
              <a:t>三</a:t>
            </a:r>
            <a:r>
              <a:rPr dirty="0" sz="1600" spc="-5" b="1">
                <a:latin typeface="Microsoft JhengHei"/>
                <a:cs typeface="Microsoft JhengHei"/>
              </a:rPr>
              <a:t>条</a:t>
            </a:r>
            <a:r>
              <a:rPr dirty="0" sz="1600" b="1">
                <a:latin typeface="Microsoft JhengHei"/>
                <a:cs typeface="Microsoft JhengHei"/>
              </a:rPr>
              <a:t> </a:t>
            </a:r>
            <a:r>
              <a:rPr dirty="0" sz="1600" spc="5">
                <a:latin typeface="宋体"/>
                <a:cs typeface="宋体"/>
              </a:rPr>
              <a:t>耕</a:t>
            </a:r>
            <a:r>
              <a:rPr dirty="0" sz="1600" spc="15">
                <a:latin typeface="宋体"/>
                <a:cs typeface="宋体"/>
              </a:rPr>
              <a:t>种补</a:t>
            </a:r>
            <a:r>
              <a:rPr dirty="0" sz="1600" spc="5">
                <a:latin typeface="宋体"/>
                <a:cs typeface="宋体"/>
              </a:rPr>
              <a:t>助</a:t>
            </a:r>
            <a:r>
              <a:rPr dirty="0" sz="1600" spc="15">
                <a:latin typeface="宋体"/>
                <a:cs typeface="宋体"/>
              </a:rPr>
              <a:t>费根</a:t>
            </a:r>
            <a:r>
              <a:rPr dirty="0" sz="1600" spc="5">
                <a:latin typeface="宋体"/>
                <a:cs typeface="宋体"/>
              </a:rPr>
              <a:t>据新</a:t>
            </a:r>
            <a:r>
              <a:rPr dirty="0" sz="1600" spc="15">
                <a:latin typeface="宋体"/>
                <a:cs typeface="宋体"/>
              </a:rPr>
              <a:t>增及</a:t>
            </a:r>
            <a:r>
              <a:rPr dirty="0" sz="1600" spc="5">
                <a:latin typeface="宋体"/>
                <a:cs typeface="宋体"/>
              </a:rPr>
              <a:t>恢</a:t>
            </a:r>
            <a:r>
              <a:rPr dirty="0" sz="1600" spc="15">
                <a:latin typeface="宋体"/>
                <a:cs typeface="宋体"/>
              </a:rPr>
              <a:t>复的</a:t>
            </a:r>
            <a:r>
              <a:rPr dirty="0" sz="1600" spc="5">
                <a:latin typeface="宋体"/>
                <a:cs typeface="宋体"/>
              </a:rPr>
              <a:t>耕地</a:t>
            </a:r>
            <a:r>
              <a:rPr dirty="0" sz="1600" spc="15">
                <a:latin typeface="宋体"/>
                <a:cs typeface="宋体"/>
              </a:rPr>
              <a:t>面积</a:t>
            </a:r>
            <a:r>
              <a:rPr dirty="0" sz="1600" spc="-5">
                <a:latin typeface="宋体"/>
                <a:cs typeface="宋体"/>
              </a:rPr>
              <a:t>，  </a:t>
            </a:r>
            <a:r>
              <a:rPr dirty="0" sz="1600" spc="5">
                <a:latin typeface="宋体"/>
                <a:cs typeface="宋体"/>
              </a:rPr>
              <a:t>第</a:t>
            </a:r>
            <a:r>
              <a:rPr dirty="0" sz="1600" spc="-5">
                <a:latin typeface="宋体"/>
                <a:cs typeface="宋体"/>
              </a:rPr>
              <a:t>一年按</a:t>
            </a:r>
            <a:r>
              <a:rPr dirty="0" sz="1600" spc="-280">
                <a:latin typeface="宋体"/>
                <a:cs typeface="宋体"/>
              </a:rPr>
              <a:t> </a:t>
            </a:r>
            <a:r>
              <a:rPr dirty="0" sz="1600" spc="-10">
                <a:latin typeface="Times New Roman"/>
                <a:cs typeface="Times New Roman"/>
              </a:rPr>
              <a:t>200</a:t>
            </a:r>
            <a:r>
              <a:rPr dirty="0" sz="1600" spc="105">
                <a:latin typeface="Times New Roman"/>
                <a:cs typeface="Times New Roman"/>
              </a:rPr>
              <a:t> </a:t>
            </a:r>
            <a:r>
              <a:rPr dirty="0" sz="1600" spc="10">
                <a:latin typeface="宋体"/>
                <a:cs typeface="宋体"/>
              </a:rPr>
              <a:t>元</a:t>
            </a:r>
            <a:r>
              <a:rPr dirty="0" sz="1600" spc="-20">
                <a:latin typeface="Times New Roman"/>
                <a:cs typeface="Times New Roman"/>
              </a:rPr>
              <a:t>/</a:t>
            </a:r>
            <a:r>
              <a:rPr dirty="0" sz="1600" spc="5">
                <a:latin typeface="宋体"/>
                <a:cs typeface="宋体"/>
              </a:rPr>
              <a:t>亩</a:t>
            </a:r>
            <a:r>
              <a:rPr dirty="0" sz="1600" spc="-5">
                <a:latin typeface="宋体"/>
                <a:cs typeface="宋体"/>
              </a:rPr>
              <a:t>、第</a:t>
            </a:r>
            <a:r>
              <a:rPr dirty="0" sz="1600" spc="5">
                <a:latin typeface="宋体"/>
                <a:cs typeface="宋体"/>
              </a:rPr>
              <a:t>二</a:t>
            </a:r>
            <a:r>
              <a:rPr dirty="0" sz="1600" spc="-5">
                <a:latin typeface="宋体"/>
                <a:cs typeface="宋体"/>
              </a:rPr>
              <a:t>年按</a:t>
            </a:r>
            <a:r>
              <a:rPr dirty="0" sz="1600" spc="-290">
                <a:latin typeface="宋体"/>
                <a:cs typeface="宋体"/>
              </a:rPr>
              <a:t> </a:t>
            </a:r>
            <a:r>
              <a:rPr dirty="0" sz="1600" spc="-10">
                <a:latin typeface="Times New Roman"/>
                <a:cs typeface="Times New Roman"/>
              </a:rPr>
              <a:t>200</a:t>
            </a:r>
            <a:r>
              <a:rPr dirty="0" sz="1600" spc="120">
                <a:latin typeface="Times New Roman"/>
                <a:cs typeface="Times New Roman"/>
              </a:rPr>
              <a:t> </a:t>
            </a:r>
            <a:r>
              <a:rPr dirty="0" sz="1600" spc="5">
                <a:latin typeface="宋体"/>
                <a:cs typeface="宋体"/>
              </a:rPr>
              <a:t>元</a:t>
            </a:r>
            <a:r>
              <a:rPr dirty="0" sz="1600" spc="-20">
                <a:latin typeface="Times New Roman"/>
                <a:cs typeface="Times New Roman"/>
              </a:rPr>
              <a:t>/</a:t>
            </a:r>
            <a:r>
              <a:rPr dirty="0" sz="1600" spc="-5">
                <a:latin typeface="宋体"/>
                <a:cs typeface="宋体"/>
              </a:rPr>
              <a:t>亩</a:t>
            </a:r>
            <a:r>
              <a:rPr dirty="0" sz="1600" spc="5">
                <a:latin typeface="宋体"/>
                <a:cs typeface="宋体"/>
              </a:rPr>
              <a:t>、</a:t>
            </a:r>
            <a:r>
              <a:rPr dirty="0" sz="1600" spc="-5">
                <a:latin typeface="宋体"/>
                <a:cs typeface="宋体"/>
              </a:rPr>
              <a:t>第三年按</a:t>
            </a:r>
            <a:r>
              <a:rPr dirty="0" sz="1600" spc="-275">
                <a:latin typeface="宋体"/>
                <a:cs typeface="宋体"/>
              </a:rPr>
              <a:t> </a:t>
            </a:r>
            <a:r>
              <a:rPr dirty="0" sz="1600" spc="-10">
                <a:latin typeface="Times New Roman"/>
                <a:cs typeface="Times New Roman"/>
              </a:rPr>
              <a:t>100</a:t>
            </a:r>
            <a:r>
              <a:rPr dirty="0" sz="1600" spc="105">
                <a:latin typeface="Times New Roman"/>
                <a:cs typeface="Times New Roman"/>
              </a:rPr>
              <a:t> </a:t>
            </a:r>
            <a:r>
              <a:rPr dirty="0" sz="1600" spc="5">
                <a:latin typeface="宋体"/>
                <a:cs typeface="宋体"/>
              </a:rPr>
              <a:t>元</a:t>
            </a:r>
            <a:r>
              <a:rPr dirty="0" sz="1600" spc="-5">
                <a:latin typeface="Times New Roman"/>
                <a:cs typeface="Times New Roman"/>
              </a:rPr>
              <a:t>/  </a:t>
            </a:r>
            <a:r>
              <a:rPr dirty="0" sz="1600" spc="5">
                <a:latin typeface="宋体"/>
                <a:cs typeface="宋体"/>
              </a:rPr>
              <a:t>亩</a:t>
            </a:r>
            <a:r>
              <a:rPr dirty="0" sz="1600" spc="-5">
                <a:latin typeface="宋体"/>
                <a:cs typeface="宋体"/>
              </a:rPr>
              <a:t>的标</a:t>
            </a:r>
            <a:r>
              <a:rPr dirty="0" sz="1600" spc="5">
                <a:latin typeface="宋体"/>
                <a:cs typeface="宋体"/>
              </a:rPr>
              <a:t>准</a:t>
            </a:r>
            <a:r>
              <a:rPr dirty="0" sz="1600" spc="-5">
                <a:latin typeface="宋体"/>
                <a:cs typeface="宋体"/>
              </a:rPr>
              <a:t>计算。</a:t>
            </a:r>
            <a:endParaRPr sz="1600">
              <a:latin typeface="宋体"/>
              <a:cs typeface="宋体"/>
            </a:endParaRPr>
          </a:p>
          <a:p>
            <a:pPr algn="just" marL="12700" marR="8255" indent="408305">
              <a:lnSpc>
                <a:spcPct val="162500"/>
              </a:lnSpc>
            </a:pPr>
            <a:r>
              <a:rPr dirty="0" sz="1600" spc="15" b="1">
                <a:latin typeface="Microsoft JhengHei"/>
                <a:cs typeface="Microsoft JhengHei"/>
              </a:rPr>
              <a:t>第二十</a:t>
            </a:r>
            <a:r>
              <a:rPr dirty="0" sz="1600" spc="30" b="1">
                <a:latin typeface="Microsoft JhengHei"/>
                <a:cs typeface="Microsoft JhengHei"/>
              </a:rPr>
              <a:t>四</a:t>
            </a:r>
            <a:r>
              <a:rPr dirty="0" sz="1600" spc="-5" b="1">
                <a:latin typeface="Microsoft JhengHei"/>
                <a:cs typeface="Microsoft JhengHei"/>
              </a:rPr>
              <a:t>条</a:t>
            </a:r>
            <a:r>
              <a:rPr dirty="0" sz="1600" b="1">
                <a:latin typeface="Microsoft JhengHei"/>
                <a:cs typeface="Microsoft JhengHei"/>
              </a:rPr>
              <a:t> </a:t>
            </a:r>
            <a:r>
              <a:rPr dirty="0" sz="1600" spc="5">
                <a:latin typeface="宋体"/>
                <a:cs typeface="宋体"/>
              </a:rPr>
              <a:t>不</a:t>
            </a:r>
            <a:r>
              <a:rPr dirty="0" sz="1600" spc="15">
                <a:latin typeface="宋体"/>
                <a:cs typeface="宋体"/>
              </a:rPr>
              <a:t>可预</a:t>
            </a:r>
            <a:r>
              <a:rPr dirty="0" sz="1600" spc="5">
                <a:latin typeface="宋体"/>
                <a:cs typeface="宋体"/>
              </a:rPr>
              <a:t>见</a:t>
            </a:r>
            <a:r>
              <a:rPr dirty="0" sz="1600" spc="15">
                <a:latin typeface="宋体"/>
                <a:cs typeface="宋体"/>
              </a:rPr>
              <a:t>费，</a:t>
            </a:r>
            <a:r>
              <a:rPr dirty="0" sz="1600" spc="5">
                <a:latin typeface="宋体"/>
                <a:cs typeface="宋体"/>
              </a:rPr>
              <a:t>按工</a:t>
            </a:r>
            <a:r>
              <a:rPr dirty="0" sz="1600" spc="15">
                <a:latin typeface="宋体"/>
                <a:cs typeface="宋体"/>
              </a:rPr>
              <a:t>程施</a:t>
            </a:r>
            <a:r>
              <a:rPr dirty="0" sz="1600" spc="5">
                <a:latin typeface="宋体"/>
                <a:cs typeface="宋体"/>
              </a:rPr>
              <a:t>工</a:t>
            </a:r>
            <a:r>
              <a:rPr dirty="0" sz="1600" spc="15">
                <a:latin typeface="宋体"/>
                <a:cs typeface="宋体"/>
              </a:rPr>
              <a:t>费、</a:t>
            </a:r>
            <a:r>
              <a:rPr dirty="0" sz="1600" spc="5">
                <a:latin typeface="宋体"/>
                <a:cs typeface="宋体"/>
              </a:rPr>
              <a:t>工程</a:t>
            </a:r>
            <a:r>
              <a:rPr dirty="0" sz="1600" spc="15">
                <a:latin typeface="宋体"/>
                <a:cs typeface="宋体"/>
              </a:rPr>
              <a:t>勘查</a:t>
            </a:r>
            <a:r>
              <a:rPr dirty="0" sz="1600" spc="-5">
                <a:latin typeface="宋体"/>
                <a:cs typeface="宋体"/>
              </a:rPr>
              <a:t>费 </a:t>
            </a:r>
            <a:r>
              <a:rPr dirty="0" sz="1600" spc="5">
                <a:latin typeface="宋体"/>
                <a:cs typeface="宋体"/>
              </a:rPr>
              <a:t>与</a:t>
            </a:r>
            <a:r>
              <a:rPr dirty="0" sz="1600" spc="-5">
                <a:latin typeface="宋体"/>
                <a:cs typeface="宋体"/>
              </a:rPr>
              <a:t>设备</a:t>
            </a:r>
            <a:r>
              <a:rPr dirty="0" sz="1600" spc="5">
                <a:latin typeface="宋体"/>
                <a:cs typeface="宋体"/>
              </a:rPr>
              <a:t>购</a:t>
            </a:r>
            <a:r>
              <a:rPr dirty="0" sz="1600" spc="-5">
                <a:latin typeface="宋体"/>
                <a:cs typeface="宋体"/>
              </a:rPr>
              <a:t>置费之</a:t>
            </a:r>
            <a:r>
              <a:rPr dirty="0" sz="1600" spc="5">
                <a:latin typeface="宋体"/>
                <a:cs typeface="宋体"/>
              </a:rPr>
              <a:t>和</a:t>
            </a:r>
            <a:r>
              <a:rPr dirty="0" sz="1600" spc="-5">
                <a:latin typeface="宋体"/>
                <a:cs typeface="宋体"/>
              </a:rPr>
              <a:t>的</a:t>
            </a:r>
            <a:r>
              <a:rPr dirty="0" sz="1600" spc="-395">
                <a:latin typeface="宋体"/>
                <a:cs typeface="宋体"/>
              </a:rPr>
              <a:t> </a:t>
            </a:r>
            <a:r>
              <a:rPr dirty="0" sz="1600" spc="-10">
                <a:latin typeface="Times New Roman"/>
                <a:cs typeface="Times New Roman"/>
              </a:rPr>
              <a:t>2%</a:t>
            </a:r>
            <a:r>
              <a:rPr dirty="0" sz="1600" spc="-5">
                <a:latin typeface="宋体"/>
                <a:cs typeface="宋体"/>
              </a:rPr>
              <a:t>计</a:t>
            </a:r>
            <a:r>
              <a:rPr dirty="0" sz="1600" spc="5">
                <a:latin typeface="宋体"/>
                <a:cs typeface="宋体"/>
              </a:rPr>
              <a:t>算</a:t>
            </a:r>
            <a:r>
              <a:rPr dirty="0" sz="1600" spc="-5">
                <a:latin typeface="宋体"/>
                <a:cs typeface="宋体"/>
              </a:rPr>
              <a:t>。</a:t>
            </a:r>
            <a:endParaRPr sz="1600">
              <a:latin typeface="宋体"/>
              <a:cs typeface="宋体"/>
            </a:endParaRPr>
          </a:p>
          <a:p>
            <a:pPr algn="just" marL="12700" marR="8255" indent="408305">
              <a:lnSpc>
                <a:spcPct val="162500"/>
              </a:lnSpc>
            </a:pPr>
            <a:r>
              <a:rPr dirty="0" sz="1600" spc="15" b="1">
                <a:latin typeface="Microsoft JhengHei"/>
                <a:cs typeface="Microsoft JhengHei"/>
              </a:rPr>
              <a:t>第二十</a:t>
            </a:r>
            <a:r>
              <a:rPr dirty="0" sz="1600" spc="30" b="1">
                <a:latin typeface="Microsoft JhengHei"/>
                <a:cs typeface="Microsoft JhengHei"/>
              </a:rPr>
              <a:t>五</a:t>
            </a:r>
            <a:r>
              <a:rPr dirty="0" sz="1600" spc="-5" b="1">
                <a:latin typeface="Microsoft JhengHei"/>
                <a:cs typeface="Microsoft JhengHei"/>
              </a:rPr>
              <a:t>条</a:t>
            </a:r>
            <a:r>
              <a:rPr dirty="0" sz="1600" b="1">
                <a:latin typeface="Microsoft JhengHei"/>
                <a:cs typeface="Microsoft JhengHei"/>
              </a:rPr>
              <a:t> </a:t>
            </a:r>
            <a:r>
              <a:rPr dirty="0" sz="1600" spc="5">
                <a:latin typeface="宋体"/>
                <a:cs typeface="宋体"/>
              </a:rPr>
              <a:t>县</a:t>
            </a:r>
            <a:r>
              <a:rPr dirty="0" sz="1600" spc="15">
                <a:latin typeface="宋体"/>
                <a:cs typeface="宋体"/>
              </a:rPr>
              <a:t>级区</a:t>
            </a:r>
            <a:r>
              <a:rPr dirty="0" sz="1600" spc="5">
                <a:latin typeface="宋体"/>
                <a:cs typeface="宋体"/>
              </a:rPr>
              <a:t>域</a:t>
            </a:r>
            <a:r>
              <a:rPr dirty="0" sz="1600" spc="15">
                <a:latin typeface="宋体"/>
                <a:cs typeface="宋体"/>
              </a:rPr>
              <a:t>内所</a:t>
            </a:r>
            <a:r>
              <a:rPr dirty="0" sz="1600" spc="5">
                <a:latin typeface="宋体"/>
                <a:cs typeface="宋体"/>
              </a:rPr>
              <a:t>有国</a:t>
            </a:r>
            <a:r>
              <a:rPr dirty="0" sz="1600" spc="15">
                <a:latin typeface="宋体"/>
                <a:cs typeface="宋体"/>
              </a:rPr>
              <a:t>土空</a:t>
            </a:r>
            <a:r>
              <a:rPr dirty="0" sz="1600" spc="5">
                <a:latin typeface="宋体"/>
                <a:cs typeface="宋体"/>
              </a:rPr>
              <a:t>间</a:t>
            </a:r>
            <a:r>
              <a:rPr dirty="0" sz="1600" spc="15">
                <a:latin typeface="宋体"/>
                <a:cs typeface="宋体"/>
              </a:rPr>
              <a:t>生态</a:t>
            </a:r>
            <a:r>
              <a:rPr dirty="0" sz="1600" spc="5">
                <a:latin typeface="宋体"/>
                <a:cs typeface="宋体"/>
              </a:rPr>
              <a:t>保护</a:t>
            </a:r>
            <a:r>
              <a:rPr dirty="0" sz="1600" spc="15">
                <a:latin typeface="宋体"/>
                <a:cs typeface="宋体"/>
              </a:rPr>
              <a:t>修复</a:t>
            </a:r>
            <a:r>
              <a:rPr dirty="0" sz="1600" spc="-5">
                <a:latin typeface="宋体"/>
                <a:cs typeface="宋体"/>
              </a:rPr>
              <a:t>项 </a:t>
            </a:r>
            <a:r>
              <a:rPr dirty="0" sz="1600" spc="5">
                <a:latin typeface="宋体"/>
                <a:cs typeface="宋体"/>
              </a:rPr>
              <a:t>目</a:t>
            </a:r>
            <a:r>
              <a:rPr dirty="0" sz="1600" spc="-5">
                <a:latin typeface="宋体"/>
                <a:cs typeface="宋体"/>
              </a:rPr>
              <a:t>应视</a:t>
            </a:r>
            <a:r>
              <a:rPr dirty="0" sz="1600" spc="5">
                <a:latin typeface="宋体"/>
                <a:cs typeface="宋体"/>
              </a:rPr>
              <a:t>为</a:t>
            </a:r>
            <a:r>
              <a:rPr dirty="0" sz="1600" spc="-5">
                <a:latin typeface="宋体"/>
                <a:cs typeface="宋体"/>
              </a:rPr>
              <a:t>一个项</a:t>
            </a:r>
            <a:r>
              <a:rPr dirty="0" sz="1600" spc="5">
                <a:latin typeface="宋体"/>
                <a:cs typeface="宋体"/>
              </a:rPr>
              <a:t>目</a:t>
            </a:r>
            <a:r>
              <a:rPr dirty="0" sz="1600" spc="-5">
                <a:latin typeface="宋体"/>
                <a:cs typeface="宋体"/>
              </a:rPr>
              <a:t>单元</a:t>
            </a:r>
            <a:r>
              <a:rPr dirty="0" sz="1600" spc="5">
                <a:latin typeface="宋体"/>
                <a:cs typeface="宋体"/>
              </a:rPr>
              <a:t>考</a:t>
            </a:r>
            <a:r>
              <a:rPr dirty="0" sz="1600" spc="-5">
                <a:latin typeface="宋体"/>
                <a:cs typeface="宋体"/>
              </a:rPr>
              <a:t>虑以上</a:t>
            </a:r>
            <a:r>
              <a:rPr dirty="0" sz="1600" spc="5">
                <a:latin typeface="宋体"/>
                <a:cs typeface="宋体"/>
              </a:rPr>
              <a:t>费</a:t>
            </a:r>
            <a:r>
              <a:rPr dirty="0" sz="1600" spc="-5">
                <a:latin typeface="宋体"/>
                <a:cs typeface="宋体"/>
              </a:rPr>
              <a:t>用的</a:t>
            </a:r>
            <a:r>
              <a:rPr dirty="0" sz="1600" spc="5">
                <a:latin typeface="宋体"/>
                <a:cs typeface="宋体"/>
              </a:rPr>
              <a:t>计</a:t>
            </a:r>
            <a:r>
              <a:rPr dirty="0" sz="1600" spc="-5">
                <a:latin typeface="宋体"/>
                <a:cs typeface="宋体"/>
              </a:rPr>
              <a:t>算。</a:t>
            </a:r>
            <a:endParaRPr sz="1600">
              <a:latin typeface="宋体"/>
              <a:cs typeface="宋体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150">
              <a:latin typeface="Times New Roman"/>
              <a:cs typeface="Times New Roman"/>
            </a:endParaRPr>
          </a:p>
          <a:p>
            <a:pPr algn="ctr" marL="252729">
              <a:lnSpc>
                <a:spcPct val="100000"/>
              </a:lnSpc>
            </a:pPr>
            <a:r>
              <a:rPr dirty="0" sz="1600" spc="5">
                <a:latin typeface="黑体"/>
                <a:cs typeface="黑体"/>
              </a:rPr>
              <a:t>第</a:t>
            </a:r>
            <a:r>
              <a:rPr dirty="0" sz="1600" spc="-5">
                <a:latin typeface="黑体"/>
                <a:cs typeface="黑体"/>
              </a:rPr>
              <a:t>六章</a:t>
            </a:r>
            <a:r>
              <a:rPr dirty="0" sz="1600">
                <a:latin typeface="黑体"/>
                <a:cs typeface="黑体"/>
              </a:rPr>
              <a:t> </a:t>
            </a:r>
            <a:r>
              <a:rPr dirty="0" sz="1600" spc="-5">
                <a:latin typeface="黑体"/>
                <a:cs typeface="黑体"/>
              </a:rPr>
              <a:t>附则</a:t>
            </a:r>
            <a:endParaRPr sz="1600">
              <a:latin typeface="黑体"/>
              <a:cs typeface="黑体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76502" y="8102345"/>
            <a:ext cx="104648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5" b="1">
                <a:latin typeface="Microsoft JhengHei"/>
                <a:cs typeface="Microsoft JhengHei"/>
              </a:rPr>
              <a:t>第二十六条</a:t>
            </a:r>
            <a:endParaRPr sz="1600">
              <a:latin typeface="Microsoft JhengHei"/>
              <a:cs typeface="Microsoft JhengHe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00654" y="8102345"/>
            <a:ext cx="3478529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宋体"/>
                <a:cs typeface="宋体"/>
              </a:rPr>
              <a:t>本</a:t>
            </a:r>
            <a:r>
              <a:rPr dirty="0" sz="1600" spc="5">
                <a:latin typeface="宋体"/>
                <a:cs typeface="宋体"/>
              </a:rPr>
              <a:t>指</a:t>
            </a:r>
            <a:r>
              <a:rPr dirty="0" sz="1600" spc="-5">
                <a:latin typeface="宋体"/>
                <a:cs typeface="宋体"/>
              </a:rPr>
              <a:t>导意</a:t>
            </a:r>
            <a:r>
              <a:rPr dirty="0" sz="1600" spc="5">
                <a:latin typeface="宋体"/>
                <a:cs typeface="宋体"/>
              </a:rPr>
              <a:t>见</a:t>
            </a:r>
            <a:r>
              <a:rPr dirty="0" sz="1600" spc="-5">
                <a:latin typeface="宋体"/>
                <a:cs typeface="宋体"/>
              </a:rPr>
              <a:t>由省自</a:t>
            </a:r>
            <a:r>
              <a:rPr dirty="0" sz="1600" spc="5">
                <a:latin typeface="宋体"/>
                <a:cs typeface="宋体"/>
              </a:rPr>
              <a:t>然</a:t>
            </a:r>
            <a:r>
              <a:rPr dirty="0" sz="1600" spc="-5">
                <a:latin typeface="宋体"/>
                <a:cs typeface="宋体"/>
              </a:rPr>
              <a:t>资源</a:t>
            </a:r>
            <a:r>
              <a:rPr dirty="0" sz="1600" spc="5">
                <a:latin typeface="宋体"/>
                <a:cs typeface="宋体"/>
              </a:rPr>
              <a:t>厅</a:t>
            </a:r>
            <a:r>
              <a:rPr dirty="0" sz="1600" spc="-5">
                <a:latin typeface="宋体"/>
                <a:cs typeface="宋体"/>
              </a:rPr>
              <a:t>负责解</a:t>
            </a:r>
            <a:r>
              <a:rPr dirty="0" sz="1600" spc="5">
                <a:latin typeface="宋体"/>
                <a:cs typeface="宋体"/>
              </a:rPr>
              <a:t>释</a:t>
            </a:r>
            <a:r>
              <a:rPr dirty="0" sz="1600" spc="-5">
                <a:latin typeface="宋体"/>
                <a:cs typeface="宋体"/>
              </a:rPr>
              <a:t>。</a:t>
            </a:r>
            <a:endParaRPr sz="1600">
              <a:latin typeface="宋体"/>
              <a:cs typeface="宋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76502" y="8498585"/>
            <a:ext cx="104648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5" b="1">
                <a:latin typeface="Microsoft JhengHei"/>
                <a:cs typeface="Microsoft JhengHei"/>
              </a:rPr>
              <a:t>第二十七条</a:t>
            </a:r>
            <a:endParaRPr sz="1600">
              <a:latin typeface="Microsoft JhengHei"/>
              <a:cs typeface="Microsoft JhengHe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700654" y="8498585"/>
            <a:ext cx="286893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宋体"/>
                <a:cs typeface="宋体"/>
              </a:rPr>
              <a:t>本</a:t>
            </a:r>
            <a:r>
              <a:rPr dirty="0" sz="1600" spc="5">
                <a:latin typeface="宋体"/>
                <a:cs typeface="宋体"/>
              </a:rPr>
              <a:t>指</a:t>
            </a:r>
            <a:r>
              <a:rPr dirty="0" sz="1600" spc="-5">
                <a:latin typeface="宋体"/>
                <a:cs typeface="宋体"/>
              </a:rPr>
              <a:t>导意</a:t>
            </a:r>
            <a:r>
              <a:rPr dirty="0" sz="1600" spc="5">
                <a:latin typeface="宋体"/>
                <a:cs typeface="宋体"/>
              </a:rPr>
              <a:t>见</a:t>
            </a:r>
            <a:r>
              <a:rPr dirty="0" sz="1600" spc="-5">
                <a:latin typeface="宋体"/>
                <a:cs typeface="宋体"/>
              </a:rPr>
              <a:t>自发布</a:t>
            </a:r>
            <a:r>
              <a:rPr dirty="0" sz="1600" spc="5">
                <a:latin typeface="宋体"/>
                <a:cs typeface="宋体"/>
              </a:rPr>
              <a:t>之</a:t>
            </a:r>
            <a:r>
              <a:rPr dirty="0" sz="1600" spc="-5">
                <a:latin typeface="宋体"/>
                <a:cs typeface="宋体"/>
              </a:rPr>
              <a:t>日起</a:t>
            </a:r>
            <a:r>
              <a:rPr dirty="0" sz="1600" spc="5">
                <a:latin typeface="宋体"/>
                <a:cs typeface="宋体"/>
              </a:rPr>
              <a:t>执</a:t>
            </a:r>
            <a:r>
              <a:rPr dirty="0" sz="1600" spc="-5">
                <a:latin typeface="宋体"/>
                <a:cs typeface="宋体"/>
              </a:rPr>
              <a:t>行。</a:t>
            </a:r>
            <a:endParaRPr sz="16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3340" rIns="0" bIns="0" rtlCol="0" vert="horz">
            <a:spAutoFit/>
          </a:bodyPr>
          <a:lstStyle/>
          <a:p>
            <a:pPr marL="46355">
              <a:lnSpc>
                <a:spcPct val="100000"/>
              </a:lnSpc>
              <a:spcBef>
                <a:spcPts val="420"/>
              </a:spcBef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156512" y="985773"/>
            <a:ext cx="131635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1.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宋体"/>
                <a:cs typeface="宋体"/>
              </a:rPr>
              <a:t>封面</a:t>
            </a:r>
            <a:r>
              <a:rPr dirty="0" sz="1400" spc="-5">
                <a:latin typeface="Times New Roman"/>
                <a:cs typeface="Times New Roman"/>
              </a:rPr>
              <a:t>——</a:t>
            </a:r>
            <a:r>
              <a:rPr dirty="0" sz="1400">
                <a:latin typeface="宋体"/>
                <a:cs typeface="宋体"/>
              </a:rPr>
              <a:t>首页</a:t>
            </a:r>
            <a:endParaRPr sz="1400">
              <a:latin typeface="宋体"/>
              <a:cs typeface="宋体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35938" y="1580743"/>
            <a:ext cx="4422775" cy="12141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713864" marR="5080" indent="-1701164">
              <a:lnSpc>
                <a:spcPct val="150000"/>
              </a:lnSpc>
              <a:spcBef>
                <a:spcPts val="100"/>
              </a:spcBef>
            </a:pPr>
            <a:r>
              <a:rPr dirty="0" sz="2600" b="1">
                <a:solidFill>
                  <a:srgbClr val="000000"/>
                </a:solidFill>
                <a:latin typeface="黑体"/>
                <a:cs typeface="黑体"/>
              </a:rPr>
              <a:t>湖南</a:t>
            </a:r>
            <a:r>
              <a:rPr dirty="0" sz="2600" spc="15" b="1">
                <a:solidFill>
                  <a:srgbClr val="000000"/>
                </a:solidFill>
                <a:latin typeface="黑体"/>
                <a:cs typeface="黑体"/>
              </a:rPr>
              <a:t>省</a:t>
            </a:r>
            <a:r>
              <a:rPr dirty="0" sz="2600" spc="-210" b="1">
                <a:solidFill>
                  <a:srgbClr val="000000"/>
                </a:solidFill>
                <a:latin typeface="Times New Roman"/>
                <a:cs typeface="Times New Roman"/>
              </a:rPr>
              <a:t>××××</a:t>
            </a:r>
            <a:r>
              <a:rPr dirty="0" sz="2600" spc="105" b="1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dirty="0" sz="2600" b="1">
                <a:solidFill>
                  <a:srgbClr val="000000"/>
                </a:solidFill>
                <a:latin typeface="黑体"/>
                <a:cs typeface="黑体"/>
              </a:rPr>
              <a:t>项目</a:t>
            </a:r>
            <a:r>
              <a:rPr dirty="0" sz="2600" spc="-5" b="1">
                <a:solidFill>
                  <a:srgbClr val="000000"/>
                </a:solidFill>
                <a:latin typeface="黑体"/>
                <a:cs typeface="黑体"/>
              </a:rPr>
              <a:t>（</a:t>
            </a:r>
            <a:r>
              <a:rPr dirty="0" sz="2600" spc="-5" b="1">
                <a:solidFill>
                  <a:srgbClr val="000000"/>
                </a:solidFill>
                <a:latin typeface="Times New Roman"/>
                <a:cs typeface="Times New Roman"/>
              </a:rPr>
              <a:t>****</a:t>
            </a:r>
            <a:r>
              <a:rPr dirty="0" sz="2600" b="1">
                <a:solidFill>
                  <a:srgbClr val="000000"/>
                </a:solidFill>
                <a:latin typeface="黑体"/>
                <a:cs typeface="黑体"/>
              </a:rPr>
              <a:t>年</a:t>
            </a:r>
            <a:r>
              <a:rPr dirty="0" sz="2600" spc="-10" b="1">
                <a:solidFill>
                  <a:srgbClr val="000000"/>
                </a:solidFill>
                <a:latin typeface="黑体"/>
                <a:cs typeface="黑体"/>
              </a:rPr>
              <a:t>度）  </a:t>
            </a:r>
            <a:r>
              <a:rPr dirty="0" sz="2600" b="1">
                <a:solidFill>
                  <a:srgbClr val="000000"/>
                </a:solidFill>
                <a:latin typeface="黑体"/>
                <a:cs typeface="黑体"/>
              </a:rPr>
              <a:t>预算书</a:t>
            </a:r>
            <a:endParaRPr sz="2600">
              <a:latin typeface="黑体"/>
              <a:cs typeface="黑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16251" y="2936493"/>
            <a:ext cx="246253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 b="0">
                <a:latin typeface="等线 Light"/>
                <a:cs typeface="等线 Light"/>
              </a:rPr>
              <a:t>（二级</a:t>
            </a:r>
            <a:r>
              <a:rPr dirty="0" sz="1600" spc="5" b="0">
                <a:latin typeface="等线 Light"/>
                <a:cs typeface="等线 Light"/>
              </a:rPr>
              <a:t>标</a:t>
            </a:r>
            <a:r>
              <a:rPr dirty="0" sz="1600" spc="-5" b="0">
                <a:latin typeface="等线 Light"/>
                <a:cs typeface="等线 Light"/>
              </a:rPr>
              <a:t>题，</a:t>
            </a:r>
            <a:r>
              <a:rPr dirty="0" sz="1600" spc="5" b="0">
                <a:latin typeface="等线 Light"/>
                <a:cs typeface="等线 Light"/>
              </a:rPr>
              <a:t>一</a:t>
            </a:r>
            <a:r>
              <a:rPr dirty="0" sz="1600" spc="-5" b="0">
                <a:latin typeface="等线 Light"/>
                <a:cs typeface="等线 Light"/>
              </a:rPr>
              <a:t>号黑体</a:t>
            </a:r>
            <a:r>
              <a:rPr dirty="0" sz="1600" spc="5" b="0">
                <a:latin typeface="等线 Light"/>
                <a:cs typeface="等线 Light"/>
              </a:rPr>
              <a:t>字</a:t>
            </a:r>
            <a:r>
              <a:rPr dirty="0" sz="1600" spc="-5" b="0">
                <a:latin typeface="等线 Light"/>
                <a:cs typeface="等线 Light"/>
              </a:rPr>
              <a:t>）</a:t>
            </a:r>
            <a:endParaRPr sz="1600">
              <a:latin typeface="等线 Light"/>
              <a:cs typeface="等线 Ligh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185161" y="8088629"/>
            <a:ext cx="3581400" cy="6654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1600" spc="-5" b="1">
                <a:latin typeface="等线"/>
                <a:cs typeface="等线"/>
              </a:rPr>
              <a:t>编制单</a:t>
            </a:r>
            <a:r>
              <a:rPr dirty="0" sz="1600" spc="5" b="1">
                <a:latin typeface="等线"/>
                <a:cs typeface="等线"/>
              </a:rPr>
              <a:t>位</a:t>
            </a:r>
            <a:r>
              <a:rPr dirty="0" sz="1600" spc="-5" b="1">
                <a:latin typeface="等线"/>
                <a:cs typeface="等线"/>
              </a:rPr>
              <a:t>（公</a:t>
            </a:r>
            <a:r>
              <a:rPr dirty="0" sz="1600" spc="5" b="1">
                <a:latin typeface="等线"/>
                <a:cs typeface="等线"/>
              </a:rPr>
              <a:t>章</a:t>
            </a:r>
            <a:r>
              <a:rPr dirty="0" sz="1600" spc="-540" b="1">
                <a:latin typeface="等线"/>
                <a:cs typeface="等线"/>
              </a:rPr>
              <a:t>）：</a:t>
            </a:r>
            <a:r>
              <a:rPr dirty="0" sz="1600" spc="-540" b="0">
                <a:latin typeface="等线 Light"/>
                <a:cs typeface="等线 Light"/>
              </a:rPr>
              <a:t>（</a:t>
            </a:r>
            <a:r>
              <a:rPr dirty="0" sz="1600" spc="5" b="0">
                <a:latin typeface="等线 Light"/>
                <a:cs typeface="等线 Light"/>
              </a:rPr>
              <a:t>三</a:t>
            </a:r>
            <a:r>
              <a:rPr dirty="0" sz="1600" spc="-5" b="0">
                <a:latin typeface="等线 Light"/>
                <a:cs typeface="等线 Light"/>
              </a:rPr>
              <a:t>号宋</a:t>
            </a:r>
            <a:r>
              <a:rPr dirty="0" sz="1600" spc="5" b="0">
                <a:latin typeface="等线 Light"/>
                <a:cs typeface="等线 Light"/>
              </a:rPr>
              <a:t>体</a:t>
            </a:r>
            <a:r>
              <a:rPr dirty="0" sz="1600" spc="-5" b="0">
                <a:latin typeface="等线 Light"/>
                <a:cs typeface="等线 Light"/>
              </a:rPr>
              <a:t>字）</a:t>
            </a:r>
            <a:endParaRPr sz="1600">
              <a:latin typeface="等线 Light"/>
              <a:cs typeface="等线 Light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  <a:tabLst>
                <a:tab pos="1536700" algn="l"/>
                <a:tab pos="1943735" algn="l"/>
              </a:tabLst>
            </a:pPr>
            <a:r>
              <a:rPr dirty="0" sz="1600" spc="-5" b="1">
                <a:latin typeface="等线"/>
                <a:cs typeface="等线"/>
              </a:rPr>
              <a:t>编</a:t>
            </a:r>
            <a:r>
              <a:rPr dirty="0" sz="1600" spc="5" b="1">
                <a:latin typeface="等线"/>
                <a:cs typeface="等线"/>
              </a:rPr>
              <a:t>制</a:t>
            </a:r>
            <a:r>
              <a:rPr dirty="0" sz="1600" spc="-5" b="1">
                <a:latin typeface="等线"/>
                <a:cs typeface="等线"/>
              </a:rPr>
              <a:t>日期：</a:t>
            </a:r>
            <a:r>
              <a:rPr dirty="0" sz="1600" b="1">
                <a:latin typeface="等线"/>
                <a:cs typeface="等线"/>
              </a:rPr>
              <a:t> </a:t>
            </a:r>
            <a:r>
              <a:rPr dirty="0" sz="1600" spc="-75" b="1">
                <a:latin typeface="等线"/>
                <a:cs typeface="等线"/>
              </a:rPr>
              <a:t> </a:t>
            </a:r>
            <a:r>
              <a:rPr dirty="0" sz="1600" spc="-5" b="1">
                <a:latin typeface="等线"/>
                <a:cs typeface="等线"/>
              </a:rPr>
              <a:t>年</a:t>
            </a:r>
            <a:r>
              <a:rPr dirty="0" sz="1600" b="1">
                <a:latin typeface="等线"/>
                <a:cs typeface="等线"/>
              </a:rPr>
              <a:t>	</a:t>
            </a:r>
            <a:r>
              <a:rPr dirty="0" sz="1600" spc="-5" b="1">
                <a:latin typeface="等线"/>
                <a:cs typeface="等线"/>
              </a:rPr>
              <a:t>月</a:t>
            </a:r>
            <a:r>
              <a:rPr dirty="0" sz="1600" b="1">
                <a:latin typeface="等线"/>
                <a:cs typeface="等线"/>
              </a:rPr>
              <a:t>	</a:t>
            </a:r>
            <a:r>
              <a:rPr dirty="0" sz="1600" spc="-5" b="1">
                <a:latin typeface="等线"/>
                <a:cs typeface="等线"/>
              </a:rPr>
              <a:t>日</a:t>
            </a:r>
            <a:r>
              <a:rPr dirty="0" sz="1600" spc="-5" b="0">
                <a:latin typeface="等线 Light"/>
                <a:cs typeface="等线 Light"/>
              </a:rPr>
              <a:t>（三</a:t>
            </a:r>
            <a:r>
              <a:rPr dirty="0" sz="1600" spc="5" b="0">
                <a:latin typeface="等线 Light"/>
                <a:cs typeface="等线 Light"/>
              </a:rPr>
              <a:t>号</a:t>
            </a:r>
            <a:r>
              <a:rPr dirty="0" sz="1600" spc="-5" b="0">
                <a:latin typeface="等线 Light"/>
                <a:cs typeface="等线 Light"/>
              </a:rPr>
              <a:t>宋体</a:t>
            </a:r>
            <a:r>
              <a:rPr dirty="0" sz="1600" spc="5" b="0">
                <a:latin typeface="等线 Light"/>
                <a:cs typeface="等线 Light"/>
              </a:rPr>
              <a:t>字</a:t>
            </a:r>
            <a:r>
              <a:rPr dirty="0" sz="1600" spc="-5" b="0">
                <a:latin typeface="等线 Light"/>
                <a:cs typeface="等线 Light"/>
              </a:rPr>
              <a:t>）</a:t>
            </a:r>
            <a:endParaRPr sz="1600">
              <a:latin typeface="等线 Light"/>
              <a:cs typeface="等线 Ligh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3340" rIns="0" bIns="0" rtlCol="0" vert="horz">
            <a:spAutoFit/>
          </a:bodyPr>
          <a:lstStyle/>
          <a:p>
            <a:pPr marL="46355">
              <a:lnSpc>
                <a:spcPct val="100000"/>
              </a:lnSpc>
              <a:spcBef>
                <a:spcPts val="420"/>
              </a:spcBef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888288" y="985773"/>
            <a:ext cx="158305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23215" algn="l"/>
              </a:tabLst>
            </a:pPr>
            <a:r>
              <a:rPr dirty="0" sz="1400">
                <a:latin typeface="Times New Roman"/>
                <a:cs typeface="Times New Roman"/>
              </a:rPr>
              <a:t>2.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>
                <a:latin typeface="宋体"/>
                <a:cs typeface="宋体"/>
              </a:rPr>
              <a:t>封</a:t>
            </a:r>
            <a:r>
              <a:rPr dirty="0" sz="1400" spc="-5">
                <a:latin typeface="宋体"/>
                <a:cs typeface="宋体"/>
              </a:rPr>
              <a:t>面</a:t>
            </a:r>
            <a:r>
              <a:rPr dirty="0" sz="1400">
                <a:latin typeface="Times New Roman"/>
                <a:cs typeface="Times New Roman"/>
              </a:rPr>
              <a:t>—</a:t>
            </a:r>
            <a:r>
              <a:rPr dirty="0" sz="1400" spc="-15">
                <a:latin typeface="Times New Roman"/>
                <a:cs typeface="Times New Roman"/>
              </a:rPr>
              <a:t>—</a:t>
            </a:r>
            <a:r>
              <a:rPr dirty="0" sz="1400">
                <a:latin typeface="宋体"/>
                <a:cs typeface="宋体"/>
              </a:rPr>
              <a:t>签署页</a:t>
            </a:r>
            <a:endParaRPr sz="1400">
              <a:latin typeface="宋体"/>
              <a:cs typeface="宋体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51075" y="2443631"/>
            <a:ext cx="2903855" cy="817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7650" marR="5080" indent="-235585">
              <a:lnSpc>
                <a:spcPct val="118200"/>
              </a:lnSpc>
              <a:spcBef>
                <a:spcPts val="100"/>
              </a:spcBef>
            </a:pPr>
            <a:r>
              <a:rPr dirty="0" sz="2200" spc="-175" b="1">
                <a:latin typeface="Times New Roman"/>
                <a:cs typeface="Times New Roman"/>
              </a:rPr>
              <a:t>××××</a:t>
            </a:r>
            <a:r>
              <a:rPr dirty="0" sz="2200" spc="45" b="1">
                <a:latin typeface="Times New Roman"/>
                <a:cs typeface="Times New Roman"/>
              </a:rPr>
              <a:t> </a:t>
            </a:r>
            <a:r>
              <a:rPr dirty="0" sz="2200" spc="5" b="1">
                <a:latin typeface="黑体"/>
                <a:cs typeface="黑体"/>
              </a:rPr>
              <a:t>项</a:t>
            </a:r>
            <a:r>
              <a:rPr dirty="0" sz="2200" spc="-10" b="1">
                <a:latin typeface="黑体"/>
                <a:cs typeface="黑体"/>
              </a:rPr>
              <a:t>目</a:t>
            </a:r>
            <a:r>
              <a:rPr dirty="0" sz="2200" b="1">
                <a:latin typeface="黑体"/>
                <a:cs typeface="黑体"/>
              </a:rPr>
              <a:t>（</a:t>
            </a:r>
            <a:r>
              <a:rPr dirty="0" sz="2200" b="1">
                <a:latin typeface="Times New Roman"/>
                <a:cs typeface="Times New Roman"/>
              </a:rPr>
              <a:t>****</a:t>
            </a:r>
            <a:r>
              <a:rPr dirty="0" sz="2200" spc="-5" b="1">
                <a:latin typeface="黑体"/>
                <a:cs typeface="黑体"/>
              </a:rPr>
              <a:t>年度）  </a:t>
            </a:r>
            <a:r>
              <a:rPr dirty="0" sz="2200" spc="-15" b="1">
                <a:latin typeface="黑体"/>
                <a:cs typeface="黑体"/>
              </a:rPr>
              <a:t>预</a:t>
            </a:r>
            <a:r>
              <a:rPr dirty="0" sz="2200" spc="-30" b="1">
                <a:latin typeface="黑体"/>
                <a:cs typeface="黑体"/>
              </a:rPr>
              <a:t> </a:t>
            </a:r>
            <a:r>
              <a:rPr dirty="0" sz="2200" spc="-15" b="1">
                <a:latin typeface="黑体"/>
                <a:cs typeface="黑体"/>
              </a:rPr>
              <a:t>算</a:t>
            </a:r>
            <a:r>
              <a:rPr dirty="0" sz="2200" spc="-25" b="1">
                <a:latin typeface="黑体"/>
                <a:cs typeface="黑体"/>
              </a:rPr>
              <a:t> </a:t>
            </a:r>
            <a:r>
              <a:rPr dirty="0" sz="2200" spc="5" b="1">
                <a:latin typeface="黑体"/>
                <a:cs typeface="黑体"/>
              </a:rPr>
              <a:t>书</a:t>
            </a:r>
            <a:r>
              <a:rPr dirty="0" sz="1600" spc="-5" b="0">
                <a:latin typeface="等线 Light"/>
                <a:cs typeface="等线 Light"/>
              </a:rPr>
              <a:t>（二号黑</a:t>
            </a:r>
            <a:r>
              <a:rPr dirty="0" sz="1600" spc="5" b="0">
                <a:latin typeface="等线 Light"/>
                <a:cs typeface="等线 Light"/>
              </a:rPr>
              <a:t>体</a:t>
            </a:r>
            <a:r>
              <a:rPr dirty="0" sz="1600" spc="-5" b="0">
                <a:latin typeface="等线 Light"/>
                <a:cs typeface="等线 Light"/>
              </a:rPr>
              <a:t>字）</a:t>
            </a:r>
            <a:endParaRPr sz="1600">
              <a:latin typeface="等线 Light"/>
              <a:cs typeface="等线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95146" y="4918075"/>
            <a:ext cx="2867660" cy="18542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 b="1">
                <a:latin typeface="等线"/>
                <a:cs typeface="等线"/>
              </a:rPr>
              <a:t>预算编</a:t>
            </a:r>
            <a:r>
              <a:rPr dirty="0" sz="1600" spc="5" b="1">
                <a:latin typeface="等线"/>
                <a:cs typeface="等线"/>
              </a:rPr>
              <a:t>制</a:t>
            </a:r>
            <a:r>
              <a:rPr dirty="0" sz="1600" spc="-5" b="1">
                <a:latin typeface="等线"/>
                <a:cs typeface="等线"/>
              </a:rPr>
              <a:t>单位</a:t>
            </a:r>
            <a:r>
              <a:rPr dirty="0" sz="1600" spc="5" b="1">
                <a:latin typeface="等线"/>
                <a:cs typeface="等线"/>
              </a:rPr>
              <a:t>（</a:t>
            </a:r>
            <a:r>
              <a:rPr dirty="0" sz="1600" spc="-5" b="1">
                <a:latin typeface="等线"/>
                <a:cs typeface="等线"/>
              </a:rPr>
              <a:t>公章</a:t>
            </a:r>
            <a:r>
              <a:rPr dirty="0" sz="1600" spc="-400" b="1">
                <a:latin typeface="等线"/>
                <a:cs typeface="等线"/>
              </a:rPr>
              <a:t>）：</a:t>
            </a:r>
            <a:endParaRPr sz="1600">
              <a:latin typeface="等线"/>
              <a:cs typeface="等线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 algn="just" marL="12700" marR="5080">
              <a:lnSpc>
                <a:spcPct val="162500"/>
              </a:lnSpc>
              <a:spcBef>
                <a:spcPts val="1280"/>
              </a:spcBef>
            </a:pPr>
            <a:r>
              <a:rPr dirty="0" sz="1600" spc="-5" b="1">
                <a:latin typeface="等线"/>
                <a:cs typeface="等线"/>
              </a:rPr>
              <a:t>负责</a:t>
            </a:r>
            <a:r>
              <a:rPr dirty="0" sz="1600" spc="5" b="1">
                <a:latin typeface="等线"/>
                <a:cs typeface="等线"/>
              </a:rPr>
              <a:t>人</a:t>
            </a:r>
            <a:r>
              <a:rPr dirty="0" sz="1600" spc="-810" b="1">
                <a:latin typeface="等线"/>
                <a:cs typeface="等线"/>
              </a:rPr>
              <a:t>：</a:t>
            </a:r>
            <a:r>
              <a:rPr dirty="0" sz="1600" spc="-5" b="0">
                <a:latin typeface="等线 Light"/>
                <a:cs typeface="等线 Light"/>
              </a:rPr>
              <a:t>（</a:t>
            </a:r>
            <a:r>
              <a:rPr dirty="0" sz="1600" spc="5" b="0">
                <a:latin typeface="等线 Light"/>
                <a:cs typeface="等线 Light"/>
              </a:rPr>
              <a:t>签</a:t>
            </a:r>
            <a:r>
              <a:rPr dirty="0" sz="1600" spc="-5" b="0">
                <a:latin typeface="等线 Light"/>
                <a:cs typeface="等线 Light"/>
              </a:rPr>
              <a:t>章</a:t>
            </a:r>
            <a:r>
              <a:rPr dirty="0" sz="1600" spc="-800" b="0">
                <a:latin typeface="等线 Light"/>
                <a:cs typeface="等线 Light"/>
              </a:rPr>
              <a:t>）</a:t>
            </a:r>
            <a:r>
              <a:rPr dirty="0" sz="1600" spc="-5" b="0">
                <a:latin typeface="等线 Light"/>
                <a:cs typeface="等线 Light"/>
              </a:rPr>
              <a:t>（三号</a:t>
            </a:r>
            <a:r>
              <a:rPr dirty="0" sz="1600" spc="5" b="0">
                <a:latin typeface="等线 Light"/>
                <a:cs typeface="等线 Light"/>
              </a:rPr>
              <a:t>宋</a:t>
            </a:r>
            <a:r>
              <a:rPr dirty="0" sz="1600" spc="-5" b="0">
                <a:latin typeface="等线 Light"/>
                <a:cs typeface="等线 Light"/>
              </a:rPr>
              <a:t>体字） </a:t>
            </a:r>
            <a:r>
              <a:rPr dirty="0" sz="1600" spc="-5" b="1">
                <a:latin typeface="等线"/>
                <a:cs typeface="等线"/>
              </a:rPr>
              <a:t>复核</a:t>
            </a:r>
            <a:r>
              <a:rPr dirty="0" sz="1600" spc="5" b="1">
                <a:latin typeface="等线"/>
                <a:cs typeface="等线"/>
              </a:rPr>
              <a:t>人</a:t>
            </a:r>
            <a:r>
              <a:rPr dirty="0" sz="1600" spc="-810" b="1">
                <a:latin typeface="等线"/>
                <a:cs typeface="等线"/>
              </a:rPr>
              <a:t>：</a:t>
            </a:r>
            <a:r>
              <a:rPr dirty="0" sz="1600" spc="-5" b="0">
                <a:latin typeface="等线 Light"/>
                <a:cs typeface="等线 Light"/>
              </a:rPr>
              <a:t>（</a:t>
            </a:r>
            <a:r>
              <a:rPr dirty="0" sz="1600" spc="5" b="0">
                <a:latin typeface="等线 Light"/>
                <a:cs typeface="等线 Light"/>
              </a:rPr>
              <a:t>签</a:t>
            </a:r>
            <a:r>
              <a:rPr dirty="0" sz="1600" spc="-5" b="0">
                <a:latin typeface="等线 Light"/>
                <a:cs typeface="等线 Light"/>
              </a:rPr>
              <a:t>字</a:t>
            </a:r>
            <a:r>
              <a:rPr dirty="0" sz="1600" spc="-800" b="0">
                <a:latin typeface="等线 Light"/>
                <a:cs typeface="等线 Light"/>
              </a:rPr>
              <a:t>）</a:t>
            </a:r>
            <a:r>
              <a:rPr dirty="0" sz="1600" spc="-5" b="0">
                <a:latin typeface="等线 Light"/>
                <a:cs typeface="等线 Light"/>
              </a:rPr>
              <a:t>（三号</a:t>
            </a:r>
            <a:r>
              <a:rPr dirty="0" sz="1600" spc="5" b="0">
                <a:latin typeface="等线 Light"/>
                <a:cs typeface="等线 Light"/>
              </a:rPr>
              <a:t>宋</a:t>
            </a:r>
            <a:r>
              <a:rPr dirty="0" sz="1600" spc="-5" b="0">
                <a:latin typeface="等线 Light"/>
                <a:cs typeface="等线 Light"/>
              </a:rPr>
              <a:t>体字） </a:t>
            </a:r>
            <a:r>
              <a:rPr dirty="0" sz="1600" spc="-5" b="1">
                <a:latin typeface="等线"/>
                <a:cs typeface="等线"/>
              </a:rPr>
              <a:t>编制</a:t>
            </a:r>
            <a:r>
              <a:rPr dirty="0" sz="1600" spc="5" b="1">
                <a:latin typeface="等线"/>
                <a:cs typeface="等线"/>
              </a:rPr>
              <a:t>人</a:t>
            </a:r>
            <a:r>
              <a:rPr dirty="0" sz="1600" spc="-810" b="1">
                <a:latin typeface="等线"/>
                <a:cs typeface="等线"/>
              </a:rPr>
              <a:t>：</a:t>
            </a:r>
            <a:r>
              <a:rPr dirty="0" sz="1600" spc="-5" b="0">
                <a:latin typeface="等线 Light"/>
                <a:cs typeface="等线 Light"/>
              </a:rPr>
              <a:t>（</a:t>
            </a:r>
            <a:r>
              <a:rPr dirty="0" sz="1600" spc="5" b="0">
                <a:latin typeface="等线 Light"/>
                <a:cs typeface="等线 Light"/>
              </a:rPr>
              <a:t>签</a:t>
            </a:r>
            <a:r>
              <a:rPr dirty="0" sz="1600" spc="-5" b="0">
                <a:latin typeface="等线 Light"/>
                <a:cs typeface="等线 Light"/>
              </a:rPr>
              <a:t>字</a:t>
            </a:r>
            <a:r>
              <a:rPr dirty="0" sz="1600" spc="-800" b="0">
                <a:latin typeface="等线 Light"/>
                <a:cs typeface="等线 Light"/>
              </a:rPr>
              <a:t>）</a:t>
            </a:r>
            <a:r>
              <a:rPr dirty="0" sz="1600" spc="-5" b="0">
                <a:latin typeface="等线 Light"/>
                <a:cs typeface="等线 Light"/>
              </a:rPr>
              <a:t>（三号</a:t>
            </a:r>
            <a:r>
              <a:rPr dirty="0" sz="1600" spc="5" b="0">
                <a:latin typeface="等线 Light"/>
                <a:cs typeface="等线 Light"/>
              </a:rPr>
              <a:t>宋</a:t>
            </a:r>
            <a:r>
              <a:rPr dirty="0" sz="1600" spc="-5" b="0">
                <a:latin typeface="等线 Light"/>
                <a:cs typeface="等线 Light"/>
              </a:rPr>
              <a:t>体字）</a:t>
            </a:r>
            <a:endParaRPr sz="1600">
              <a:latin typeface="等线 Light"/>
              <a:cs typeface="等线 Ligh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95146" y="7296150"/>
            <a:ext cx="104076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 b="1">
                <a:latin typeface="等线"/>
                <a:cs typeface="等线"/>
              </a:rPr>
              <a:t>编制日</a:t>
            </a:r>
            <a:r>
              <a:rPr dirty="0" sz="1600" spc="5" b="1">
                <a:latin typeface="等线"/>
                <a:cs typeface="等线"/>
              </a:rPr>
              <a:t>期</a:t>
            </a:r>
            <a:r>
              <a:rPr dirty="0" sz="1600" spc="-5" b="1">
                <a:latin typeface="等线"/>
                <a:cs typeface="等线"/>
              </a:rPr>
              <a:t>：</a:t>
            </a:r>
            <a:endParaRPr sz="1600">
              <a:latin typeface="等线"/>
              <a:cs typeface="等线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717419" y="7296150"/>
            <a:ext cx="73596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20065" algn="l"/>
              </a:tabLst>
            </a:pPr>
            <a:r>
              <a:rPr dirty="0" sz="1600" spc="-5" b="1">
                <a:latin typeface="等线"/>
                <a:cs typeface="等线"/>
              </a:rPr>
              <a:t>年</a:t>
            </a:r>
            <a:r>
              <a:rPr dirty="0" sz="1600" spc="-5" b="1">
                <a:latin typeface="等线"/>
                <a:cs typeface="等线"/>
              </a:rPr>
              <a:t>	</a:t>
            </a:r>
            <a:r>
              <a:rPr dirty="0" sz="1600" spc="-5" b="1">
                <a:latin typeface="等线"/>
                <a:cs typeface="等线"/>
              </a:rPr>
              <a:t>月</a:t>
            </a:r>
            <a:endParaRPr sz="1600">
              <a:latin typeface="等线"/>
              <a:cs typeface="等线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834510" y="7296150"/>
            <a:ext cx="1650364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 b="1">
                <a:latin typeface="等线"/>
                <a:cs typeface="等线"/>
              </a:rPr>
              <a:t>日</a:t>
            </a:r>
            <a:r>
              <a:rPr dirty="0" sz="1600" spc="5" b="0">
                <a:latin typeface="等线 Light"/>
                <a:cs typeface="等线 Light"/>
              </a:rPr>
              <a:t>（</a:t>
            </a:r>
            <a:r>
              <a:rPr dirty="0" sz="1600" spc="-5" b="0">
                <a:latin typeface="等线 Light"/>
                <a:cs typeface="等线 Light"/>
              </a:rPr>
              <a:t>三号宋</a:t>
            </a:r>
            <a:r>
              <a:rPr dirty="0" sz="1600" spc="5" b="0">
                <a:latin typeface="等线 Light"/>
                <a:cs typeface="等线 Light"/>
              </a:rPr>
              <a:t>体</a:t>
            </a:r>
            <a:r>
              <a:rPr dirty="0" sz="1600" spc="-5" b="0">
                <a:latin typeface="等线 Light"/>
                <a:cs typeface="等线 Light"/>
              </a:rPr>
              <a:t>字）</a:t>
            </a:r>
            <a:endParaRPr sz="1600">
              <a:latin typeface="等线 Light"/>
              <a:cs typeface="等线 Ligh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3719703" y="9963657"/>
            <a:ext cx="167005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 sz="900">
                <a:latin typeface="Times New Roman"/>
                <a:cs typeface="Times New Roman"/>
              </a:rPr>
              <a:t>15</a:t>
            </a:fld>
            <a:endParaRPr sz="9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88288" y="972057"/>
            <a:ext cx="740410" cy="833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" b="1">
                <a:latin typeface="黑体"/>
                <a:cs typeface="黑体"/>
              </a:rPr>
              <a:t>预算</a:t>
            </a:r>
            <a:r>
              <a:rPr dirty="0" sz="1400" spc="5" b="1">
                <a:latin typeface="黑体"/>
                <a:cs typeface="黑体"/>
              </a:rPr>
              <a:t>表</a:t>
            </a:r>
            <a:r>
              <a:rPr dirty="0" sz="1400" spc="-5" b="1">
                <a:latin typeface="黑体"/>
                <a:cs typeface="黑体"/>
              </a:rPr>
              <a:t>格</a:t>
            </a:r>
            <a:endParaRPr sz="1400">
              <a:latin typeface="黑体"/>
              <a:cs typeface="黑体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400">
                <a:latin typeface="黑体"/>
                <a:cs typeface="黑体"/>
              </a:rPr>
              <a:t>表</a:t>
            </a:r>
            <a:r>
              <a:rPr dirty="0" sz="1400" spc="-365">
                <a:latin typeface="黑体"/>
                <a:cs typeface="黑体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166998" y="1962657"/>
            <a:ext cx="127254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黑体"/>
                <a:cs typeface="黑体"/>
              </a:rPr>
              <a:t>预算费</a:t>
            </a:r>
            <a:r>
              <a:rPr dirty="0" sz="1400" spc="-15">
                <a:latin typeface="黑体"/>
                <a:cs typeface="黑体"/>
              </a:rPr>
              <a:t>用</a:t>
            </a:r>
            <a:r>
              <a:rPr dirty="0" sz="1400">
                <a:latin typeface="黑体"/>
                <a:cs typeface="黑体"/>
              </a:rPr>
              <a:t>汇总表</a:t>
            </a:r>
            <a:endParaRPr sz="1400">
              <a:latin typeface="黑体"/>
              <a:cs typeface="黑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8288" y="2476245"/>
            <a:ext cx="694690" cy="186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50" spc="5" b="0">
                <a:latin typeface="等线 Light"/>
                <a:cs typeface="等线 Light"/>
              </a:rPr>
              <a:t>项目</a:t>
            </a:r>
            <a:r>
              <a:rPr dirty="0" sz="1050" spc="-10" b="0">
                <a:latin typeface="等线 Light"/>
                <a:cs typeface="等线 Light"/>
              </a:rPr>
              <a:t>名</a:t>
            </a:r>
            <a:r>
              <a:rPr dirty="0" sz="1050" spc="5" b="0">
                <a:latin typeface="等线 Light"/>
                <a:cs typeface="等线 Light"/>
              </a:rPr>
              <a:t>称：</a:t>
            </a:r>
            <a:endParaRPr sz="1050">
              <a:latin typeface="等线 Light"/>
              <a:cs typeface="等线 Ligh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22416" y="2476245"/>
            <a:ext cx="960119" cy="186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50" spc="5" b="0">
                <a:latin typeface="等线 Light"/>
                <a:cs typeface="等线 Light"/>
              </a:rPr>
              <a:t>金</a:t>
            </a:r>
            <a:r>
              <a:rPr dirty="0" sz="1050" spc="-10" b="0">
                <a:latin typeface="等线 Light"/>
                <a:cs typeface="等线 Light"/>
              </a:rPr>
              <a:t>额</a:t>
            </a:r>
            <a:r>
              <a:rPr dirty="0" sz="1050" spc="5" b="0">
                <a:latin typeface="等线 Light"/>
                <a:cs typeface="等线 Light"/>
              </a:rPr>
              <a:t>单</a:t>
            </a:r>
            <a:r>
              <a:rPr dirty="0" sz="1050" spc="-10" b="0">
                <a:latin typeface="等线 Light"/>
                <a:cs typeface="等线 Light"/>
              </a:rPr>
              <a:t>位</a:t>
            </a:r>
            <a:r>
              <a:rPr dirty="0" sz="1050" spc="5" b="0">
                <a:latin typeface="等线 Light"/>
                <a:cs typeface="等线 Light"/>
              </a:rPr>
              <a:t>：</a:t>
            </a:r>
            <a:r>
              <a:rPr dirty="0" sz="1050" spc="-10" b="0">
                <a:latin typeface="等线 Light"/>
                <a:cs typeface="等线 Light"/>
              </a:rPr>
              <a:t>万</a:t>
            </a:r>
            <a:r>
              <a:rPr dirty="0" sz="1050" spc="5" b="0">
                <a:latin typeface="等线 Light"/>
                <a:cs typeface="等线 Light"/>
              </a:rPr>
              <a:t>元</a:t>
            </a:r>
            <a:endParaRPr sz="1050">
              <a:latin typeface="等线 Light"/>
              <a:cs typeface="等线 Light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890320" y="2684017"/>
          <a:ext cx="5827395" cy="48539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4995"/>
                <a:gridCol w="2291715"/>
                <a:gridCol w="1624965"/>
                <a:gridCol w="1306829"/>
              </a:tblGrid>
              <a:tr h="298703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161290">
                        <a:lnSpc>
                          <a:spcPct val="100000"/>
                        </a:lnSpc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序号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工程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或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费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用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名称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5397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计算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式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或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计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算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标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准</a:t>
                      </a:r>
                      <a:r>
                        <a:rPr dirty="0" sz="1050" spc="-5" b="0">
                          <a:latin typeface="等线 Light"/>
                          <a:cs typeface="等线 Light"/>
                        </a:rPr>
                        <a:t>（</a:t>
                      </a:r>
                      <a:r>
                        <a:rPr dirty="0" sz="1050" spc="-5">
                          <a:latin typeface="Times New Roman"/>
                          <a:cs typeface="Times New Roman"/>
                        </a:rPr>
                        <a:t>%</a:t>
                      </a:r>
                      <a:r>
                        <a:rPr dirty="0" sz="1050" spc="-5" b="0">
                          <a:latin typeface="等线 Light"/>
                          <a:cs typeface="等线 Light"/>
                        </a:rPr>
                        <a:t>）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539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金额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539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8981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（</a:t>
                      </a:r>
                      <a:r>
                        <a:rPr dirty="0" sz="1050" spc="5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）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（</a:t>
                      </a:r>
                      <a:r>
                        <a:rPr dirty="0" sz="1050" spc="5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）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90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（</a:t>
                      </a:r>
                      <a:r>
                        <a:rPr dirty="0" sz="1050" spc="5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）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90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0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b="0">
                          <a:latin typeface="等线 Light"/>
                          <a:cs typeface="等线 Light"/>
                        </a:rPr>
                        <a:t>一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工程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施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工费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714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0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1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矿山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地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形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地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貌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景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观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修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复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工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714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0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2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94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矿山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土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地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复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垦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与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植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被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恢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复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工程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0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3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94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矿山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水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资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源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水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生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态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修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复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与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改善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工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0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4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94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矿山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地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质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灾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害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防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治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工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5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94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监测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与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后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期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管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护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工程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0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6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其他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工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程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（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含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综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合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利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用）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714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0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b="0">
                          <a:latin typeface="等线 Light"/>
                          <a:cs typeface="等线 Light"/>
                        </a:rPr>
                        <a:t>二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设备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购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置费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714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0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（具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体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购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置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的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设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备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名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称）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3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50" b="0">
                          <a:latin typeface="等线 Light"/>
                          <a:cs typeface="等线 Light"/>
                        </a:rPr>
                        <a:t>三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905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其他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费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用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0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1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94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工程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勘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查费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2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94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实施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方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案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编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制费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0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3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工程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设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计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及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预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算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编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制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费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714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0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4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667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工程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招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标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代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理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服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务费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714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0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5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94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工程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监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理费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0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6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94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竣工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验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收费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0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7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94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耕种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补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助费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50" b="0">
                          <a:latin typeface="等线 Light"/>
                          <a:cs typeface="等线 Light"/>
                        </a:rPr>
                        <a:t>四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905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不可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预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见费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4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总计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90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1050" spc="5">
                          <a:latin typeface="Times New Roman"/>
                          <a:cs typeface="Times New Roman"/>
                        </a:rPr>
                        <a:t>——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9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3719703" y="9963657"/>
            <a:ext cx="167005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 sz="900">
                <a:latin typeface="Times New Roman"/>
                <a:cs typeface="Times New Roman"/>
              </a:rPr>
              <a:t>15</a:t>
            </a:fld>
            <a:endParaRPr sz="9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88288" y="972057"/>
            <a:ext cx="33718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黑体"/>
                <a:cs typeface="黑体"/>
              </a:rPr>
              <a:t>表</a:t>
            </a:r>
            <a:r>
              <a:rPr dirty="0" sz="1400" spc="-430">
                <a:latin typeface="黑体"/>
                <a:cs typeface="黑体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00298" y="1368297"/>
            <a:ext cx="180403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黑体"/>
                <a:cs typeface="黑体"/>
              </a:rPr>
              <a:t>工程施</a:t>
            </a:r>
            <a:r>
              <a:rPr dirty="0" sz="1400" spc="-15">
                <a:latin typeface="黑体"/>
                <a:cs typeface="黑体"/>
              </a:rPr>
              <a:t>工</a:t>
            </a:r>
            <a:r>
              <a:rPr dirty="0" sz="1400">
                <a:latin typeface="黑体"/>
                <a:cs typeface="黑体"/>
              </a:rPr>
              <a:t>费预</a:t>
            </a:r>
            <a:r>
              <a:rPr dirty="0" sz="1400" spc="-15">
                <a:latin typeface="黑体"/>
                <a:cs typeface="黑体"/>
              </a:rPr>
              <a:t>算汇</a:t>
            </a:r>
            <a:r>
              <a:rPr dirty="0" sz="1400">
                <a:latin typeface="黑体"/>
                <a:cs typeface="黑体"/>
              </a:rPr>
              <a:t>总表</a:t>
            </a:r>
            <a:endParaRPr sz="1400">
              <a:latin typeface="黑体"/>
              <a:cs typeface="黑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54988" y="1932177"/>
            <a:ext cx="694690" cy="186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50" spc="5" b="0">
                <a:latin typeface="等线 Light"/>
                <a:cs typeface="等线 Light"/>
              </a:rPr>
              <a:t>项目</a:t>
            </a:r>
            <a:r>
              <a:rPr dirty="0" sz="1050" spc="-10" b="0">
                <a:latin typeface="等线 Light"/>
                <a:cs typeface="等线 Light"/>
              </a:rPr>
              <a:t>名</a:t>
            </a:r>
            <a:r>
              <a:rPr dirty="0" sz="1050" spc="5" b="0">
                <a:latin typeface="等线 Light"/>
                <a:cs typeface="等线 Light"/>
              </a:rPr>
              <a:t>称：</a:t>
            </a:r>
            <a:endParaRPr sz="1050">
              <a:latin typeface="等线 Light"/>
              <a:cs typeface="等线 Ligh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22416" y="1932177"/>
            <a:ext cx="960119" cy="186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50" spc="-10" b="0">
                <a:latin typeface="等线 Light"/>
                <a:cs typeface="等线 Light"/>
              </a:rPr>
              <a:t>金</a:t>
            </a:r>
            <a:r>
              <a:rPr dirty="0" sz="1050" spc="5" b="0">
                <a:latin typeface="等线 Light"/>
                <a:cs typeface="等线 Light"/>
              </a:rPr>
              <a:t>额单</a:t>
            </a:r>
            <a:r>
              <a:rPr dirty="0" sz="1050" spc="-10" b="0">
                <a:latin typeface="等线 Light"/>
                <a:cs typeface="等线 Light"/>
              </a:rPr>
              <a:t>位</a:t>
            </a:r>
            <a:r>
              <a:rPr dirty="0" sz="1050" spc="5" b="0">
                <a:latin typeface="等线 Light"/>
                <a:cs typeface="等线 Light"/>
              </a:rPr>
              <a:t>：</a:t>
            </a:r>
            <a:r>
              <a:rPr dirty="0" sz="1050" spc="-10" b="0">
                <a:latin typeface="等线 Light"/>
                <a:cs typeface="等线 Light"/>
              </a:rPr>
              <a:t>万</a:t>
            </a:r>
            <a:r>
              <a:rPr dirty="0" sz="1050" spc="5" b="0">
                <a:latin typeface="等线 Light"/>
                <a:cs typeface="等线 Light"/>
              </a:rPr>
              <a:t>元</a:t>
            </a:r>
            <a:endParaRPr sz="1050">
              <a:latin typeface="等线 Light"/>
              <a:cs typeface="等线 Light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890320" y="2188717"/>
          <a:ext cx="5827395" cy="46259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4995"/>
                <a:gridCol w="2291715"/>
                <a:gridCol w="905509"/>
                <a:gridCol w="2025650"/>
              </a:tblGrid>
              <a:tr h="298704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161290">
                        <a:lnSpc>
                          <a:spcPct val="100000"/>
                        </a:lnSpc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序号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工程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或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费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用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名称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5397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预算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金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额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539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2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各项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费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用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占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总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费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用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的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比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例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（％）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539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859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（</a:t>
                      </a:r>
                      <a:r>
                        <a:rPr dirty="0" sz="1050" spc="5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）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（</a:t>
                      </a:r>
                      <a:r>
                        <a:rPr dirty="0" sz="1050" spc="5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）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90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（</a:t>
                      </a:r>
                      <a:r>
                        <a:rPr dirty="0" sz="1050" spc="5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）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90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0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1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6669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生态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修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复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单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元</a:t>
                      </a:r>
                      <a:r>
                        <a:rPr dirty="0" sz="1050" spc="-30" b="0">
                          <a:latin typeface="等线 Light"/>
                          <a:cs typeface="等线 Light"/>
                        </a:rPr>
                        <a:t> </a:t>
                      </a:r>
                      <a:r>
                        <a:rPr dirty="0" sz="1050">
                          <a:latin typeface="Times New Roman"/>
                          <a:cs typeface="Times New Roman"/>
                        </a:rPr>
                        <a:t>1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14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0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矿山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地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形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地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貌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景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观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修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复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工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714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45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矿山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土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地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复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垦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与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植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被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恢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复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工程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0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矿山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水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资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源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水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生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态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修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复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与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改善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工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0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矿山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地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质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灾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害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防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治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工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监测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与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后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期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管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护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工程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0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其他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工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程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（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含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综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合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利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用）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714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0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1050" spc="5">
                          <a:latin typeface="Times New Roman"/>
                          <a:cs typeface="Times New Roman"/>
                        </a:rPr>
                        <a:t>……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667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07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2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94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生态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修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复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单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元</a:t>
                      </a:r>
                      <a:r>
                        <a:rPr dirty="0" sz="1050" spc="-30" b="0">
                          <a:latin typeface="等线 Light"/>
                          <a:cs typeface="等线 Light"/>
                        </a:rPr>
                        <a:t> </a:t>
                      </a:r>
                      <a:r>
                        <a:rPr dirty="0" sz="1050">
                          <a:latin typeface="Times New Roman"/>
                          <a:cs typeface="Times New Roman"/>
                        </a:rPr>
                        <a:t>2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0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矿山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地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形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地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貌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景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观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修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复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工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0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矿山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土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地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复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垦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与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植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被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恢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复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工程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88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矿山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水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资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源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水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生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态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修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复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与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改善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工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0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矿山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地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质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灾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害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防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治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工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714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0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监测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与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后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期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管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护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工程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714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0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其他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工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程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（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含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综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合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利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用）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0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3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94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1050" spc="5">
                          <a:latin typeface="Times New Roman"/>
                          <a:cs typeface="Times New Roman"/>
                        </a:rPr>
                        <a:t>……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94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70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总计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90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1050" spc="5">
                          <a:latin typeface="Times New Roman"/>
                          <a:cs typeface="Times New Roman"/>
                        </a:rPr>
                        <a:t>——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9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888288" y="6815708"/>
            <a:ext cx="1494790" cy="186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50" spc="5">
                <a:latin typeface="黑体"/>
                <a:cs typeface="黑体"/>
              </a:rPr>
              <a:t>注：</a:t>
            </a:r>
            <a:r>
              <a:rPr dirty="0" sz="1050" spc="-10">
                <a:latin typeface="黑体"/>
                <a:cs typeface="黑体"/>
              </a:rPr>
              <a:t>本</a:t>
            </a:r>
            <a:r>
              <a:rPr dirty="0" sz="1050" spc="5">
                <a:latin typeface="黑体"/>
                <a:cs typeface="黑体"/>
              </a:rPr>
              <a:t>表</a:t>
            </a:r>
            <a:r>
              <a:rPr dirty="0" sz="1050" spc="-10">
                <a:latin typeface="黑体"/>
                <a:cs typeface="黑体"/>
              </a:rPr>
              <a:t>由</a:t>
            </a:r>
            <a:r>
              <a:rPr dirty="0" sz="1050" spc="5">
                <a:latin typeface="黑体"/>
                <a:cs typeface="黑体"/>
              </a:rPr>
              <a:t>表</a:t>
            </a:r>
            <a:r>
              <a:rPr dirty="0" sz="1050" spc="-305">
                <a:latin typeface="黑体"/>
                <a:cs typeface="黑体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3</a:t>
            </a:r>
            <a:r>
              <a:rPr dirty="0" sz="1050" spc="-50">
                <a:latin typeface="Times New Roman"/>
                <a:cs typeface="Times New Roman"/>
              </a:rPr>
              <a:t> </a:t>
            </a:r>
            <a:r>
              <a:rPr dirty="0" sz="1050" spc="5">
                <a:latin typeface="黑体"/>
                <a:cs typeface="黑体"/>
              </a:rPr>
              <a:t>汇</a:t>
            </a:r>
            <a:r>
              <a:rPr dirty="0" sz="1050" spc="-10">
                <a:latin typeface="黑体"/>
                <a:cs typeface="黑体"/>
              </a:rPr>
              <a:t>总</a:t>
            </a:r>
            <a:r>
              <a:rPr dirty="0" sz="1050" spc="5">
                <a:latin typeface="黑体"/>
                <a:cs typeface="黑体"/>
              </a:rPr>
              <a:t>而成</a:t>
            </a:r>
            <a:endParaRPr sz="1050">
              <a:latin typeface="黑体"/>
              <a:cs typeface="黑体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3719703" y="9963657"/>
            <a:ext cx="167005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 sz="900">
                <a:latin typeface="Times New Roman"/>
                <a:cs typeface="Times New Roman"/>
              </a:rPr>
              <a:t>15</a:t>
            </a:fld>
            <a:endParaRPr sz="9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55344" y="972057"/>
            <a:ext cx="33718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黑体"/>
                <a:cs typeface="黑体"/>
              </a:rPr>
              <a:t>表</a:t>
            </a:r>
            <a:r>
              <a:rPr dirty="0" sz="1400" spc="-430">
                <a:latin typeface="黑体"/>
                <a:cs typeface="黑体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78607" y="1467357"/>
            <a:ext cx="144907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黑体"/>
                <a:cs typeface="黑体"/>
              </a:rPr>
              <a:t>工程施</a:t>
            </a:r>
            <a:r>
              <a:rPr dirty="0" sz="1400" spc="-15">
                <a:latin typeface="黑体"/>
                <a:cs typeface="黑体"/>
              </a:rPr>
              <a:t>工</a:t>
            </a:r>
            <a:r>
              <a:rPr dirty="0" sz="1400">
                <a:latin typeface="黑体"/>
                <a:cs typeface="黑体"/>
              </a:rPr>
              <a:t>费预</a:t>
            </a:r>
            <a:r>
              <a:rPr dirty="0" sz="1400" spc="-15">
                <a:latin typeface="黑体"/>
                <a:cs typeface="黑体"/>
              </a:rPr>
              <a:t>算</a:t>
            </a:r>
            <a:r>
              <a:rPr dirty="0" sz="1400">
                <a:latin typeface="黑体"/>
                <a:cs typeface="黑体"/>
              </a:rPr>
              <a:t>表</a:t>
            </a:r>
            <a:endParaRPr sz="1400">
              <a:latin typeface="黑体"/>
              <a:cs typeface="黑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8288" y="1980945"/>
            <a:ext cx="694690" cy="186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50" spc="5" b="0">
                <a:latin typeface="等线 Light"/>
                <a:cs typeface="等线 Light"/>
              </a:rPr>
              <a:t>项目</a:t>
            </a:r>
            <a:r>
              <a:rPr dirty="0" sz="1050" spc="-10" b="0">
                <a:latin typeface="等线 Light"/>
                <a:cs typeface="等线 Light"/>
              </a:rPr>
              <a:t>名</a:t>
            </a:r>
            <a:r>
              <a:rPr dirty="0" sz="1050" spc="5" b="0">
                <a:latin typeface="等线 Light"/>
                <a:cs typeface="等线 Light"/>
              </a:rPr>
              <a:t>称：</a:t>
            </a:r>
            <a:endParaRPr sz="1050">
              <a:latin typeface="等线 Light"/>
              <a:cs typeface="等线 Ligh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488304" y="1980945"/>
            <a:ext cx="827405" cy="186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50" spc="5" b="0">
                <a:latin typeface="等线 Light"/>
                <a:cs typeface="等线 Light"/>
              </a:rPr>
              <a:t>金额</a:t>
            </a:r>
            <a:r>
              <a:rPr dirty="0" sz="1050" spc="-10" b="0">
                <a:latin typeface="等线 Light"/>
                <a:cs typeface="等线 Light"/>
              </a:rPr>
              <a:t>单</a:t>
            </a:r>
            <a:r>
              <a:rPr dirty="0" sz="1050" spc="5" b="0">
                <a:latin typeface="等线 Light"/>
                <a:cs typeface="等线 Light"/>
              </a:rPr>
              <a:t>位</a:t>
            </a:r>
            <a:r>
              <a:rPr dirty="0" sz="1050" spc="-10" b="0">
                <a:latin typeface="等线 Light"/>
                <a:cs typeface="等线 Light"/>
              </a:rPr>
              <a:t>：</a:t>
            </a:r>
            <a:r>
              <a:rPr dirty="0" sz="1050" spc="5" b="0">
                <a:latin typeface="等线 Light"/>
                <a:cs typeface="等线 Light"/>
              </a:rPr>
              <a:t>元</a:t>
            </a:r>
            <a:endParaRPr sz="1050">
              <a:latin typeface="等线 Light"/>
              <a:cs typeface="等线 Light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832408" y="2188717"/>
          <a:ext cx="5943600" cy="75577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5450"/>
                <a:gridCol w="721360"/>
                <a:gridCol w="2160904"/>
                <a:gridCol w="817880"/>
                <a:gridCol w="635000"/>
                <a:gridCol w="711835"/>
                <a:gridCol w="467360"/>
              </a:tblGrid>
              <a:tr h="260604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77470">
                        <a:lnSpc>
                          <a:spcPct val="100000"/>
                        </a:lnSpc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序号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定额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编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号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分部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分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项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工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程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名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称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单位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工程量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综合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单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价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合计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90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(1)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(2)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(3)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(4)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(5)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(6)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0603"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dirty="0" sz="1050" b="0">
                          <a:latin typeface="等线 Light"/>
                          <a:cs typeface="等线 Light"/>
                        </a:rPr>
                        <a:t>一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36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矿山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地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形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地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貌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景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观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修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复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工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36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09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地形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修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复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工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06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地貌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修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复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工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06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景观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修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复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工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06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spc="5">
                          <a:latin typeface="Times New Roman"/>
                          <a:cs typeface="Times New Roman"/>
                        </a:rPr>
                        <a:t>……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9079"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b="0">
                          <a:latin typeface="等线 Light"/>
                          <a:cs typeface="等线 Light"/>
                        </a:rPr>
                        <a:t>二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矿山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土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地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复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垦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与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植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被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恢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复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工程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0604"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1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36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矿山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土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地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复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垦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工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36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06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土壤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重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构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工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06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田块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修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筑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工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06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地力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保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持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工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085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灌排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工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90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田间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道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路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工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baseline="-18518" sz="1575" spc="-15"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dirty="0" sz="700" spc="-10">
                          <a:latin typeface="Times New Roman"/>
                          <a:cs typeface="Times New Roman"/>
                        </a:rPr>
                        <a:t>3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9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06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dirty="0" sz="1050" spc="5">
                          <a:latin typeface="Times New Roman"/>
                          <a:cs typeface="Times New Roman"/>
                        </a:rPr>
                        <a:t>……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36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0604"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2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矿山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植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被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恢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复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工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06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地形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整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修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工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06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植树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工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06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植草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工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spc="5">
                          <a:latin typeface="Times New Roman"/>
                          <a:cs typeface="Times New Roman"/>
                        </a:rPr>
                        <a:t>……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0985"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dirty="0" sz="1050" b="0">
                          <a:latin typeface="等线 Light"/>
                          <a:cs typeface="等线 Light"/>
                        </a:rPr>
                        <a:t>三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42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矿山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水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资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源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水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生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态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修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复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与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改善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工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429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06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沟渠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疏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浚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工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06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整（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新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）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修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沟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渠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工程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06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护堤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护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岸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工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baseline="-18518" sz="1575" spc="-15"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dirty="0" sz="700" spc="-10">
                          <a:latin typeface="Times New Roman"/>
                          <a:cs typeface="Times New Roman"/>
                        </a:rPr>
                        <a:t>3</a:t>
                      </a: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9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06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管道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安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装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工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spc="5">
                          <a:latin typeface="Times New Roman"/>
                          <a:cs typeface="Times New Roman"/>
                        </a:rPr>
                        <a:t>……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0604"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dirty="0" sz="1050" b="0">
                          <a:latin typeface="等线 Light"/>
                          <a:cs typeface="等线 Light"/>
                        </a:rPr>
                        <a:t>四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36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矿山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地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质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灾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害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防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治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工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36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05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截排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水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沟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工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090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支挡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工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719703" y="9963657"/>
            <a:ext cx="167005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 sz="900">
                <a:latin typeface="Times New Roman"/>
                <a:cs typeface="Times New Roman"/>
              </a:rPr>
              <a:t>15</a:t>
            </a:fld>
            <a:endParaRPr sz="900">
              <a:latin typeface="Times New Roman"/>
              <a:cs typeface="Times New Roman"/>
            </a:endParaRPr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832408" y="900683"/>
          <a:ext cx="5943600" cy="31311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5450"/>
                <a:gridCol w="721360"/>
                <a:gridCol w="2160904"/>
                <a:gridCol w="817880"/>
                <a:gridCol w="635000"/>
                <a:gridCol w="711835"/>
                <a:gridCol w="467360"/>
              </a:tblGrid>
              <a:tr h="260857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350">
                        <a:latin typeface="Times New Roman"/>
                        <a:cs typeface="Times New Roman"/>
                      </a:endParaRPr>
                    </a:p>
                    <a:p>
                      <a:pPr marL="7747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序号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定额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编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号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分部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分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项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工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程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名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称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单位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工程量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综合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单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价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合计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907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(1)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(2)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(3)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(4)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(5)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(6)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06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dirty="0" sz="1050" spc="5">
                          <a:latin typeface="Times New Roman"/>
                          <a:cs typeface="Times New Roman"/>
                        </a:rPr>
                        <a:t>……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36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060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b="0">
                          <a:latin typeface="等线 Light"/>
                          <a:cs typeface="等线 Light"/>
                        </a:rPr>
                        <a:t>五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监测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工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06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地表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水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监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测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工程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06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地下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水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监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测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工程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060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3175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地质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灾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害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监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测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工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90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土壤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监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测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工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09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植被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监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测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工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36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06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060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b="0">
                          <a:latin typeface="等线 Light"/>
                          <a:cs typeface="等线 Light"/>
                        </a:rPr>
                        <a:t>六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其他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工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程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（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含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综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合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利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用）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06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总计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570"/>
                        </a:spcBef>
                      </a:pPr>
                      <a:r>
                        <a:rPr dirty="0" sz="1050" spc="5">
                          <a:latin typeface="Times New Roman"/>
                          <a:cs typeface="Times New Roman"/>
                        </a:rPr>
                        <a:t>——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23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888288" y="4188383"/>
            <a:ext cx="5825490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12999"/>
              </a:lnSpc>
              <a:spcBef>
                <a:spcPts val="100"/>
              </a:spcBef>
            </a:pPr>
            <a:r>
              <a:rPr dirty="0" sz="1150" spc="10" b="0">
                <a:latin typeface="等线 Light"/>
                <a:cs typeface="等线 Light"/>
              </a:rPr>
              <a:t>注</a:t>
            </a:r>
            <a:r>
              <a:rPr dirty="0" sz="1150" b="0">
                <a:latin typeface="等线 Light"/>
                <a:cs typeface="等线 Light"/>
              </a:rPr>
              <a:t>：</a:t>
            </a:r>
            <a:r>
              <a:rPr dirty="0" sz="1150" spc="10" b="0">
                <a:latin typeface="等线 Light"/>
                <a:cs typeface="等线 Light"/>
              </a:rPr>
              <a:t>本</a:t>
            </a:r>
            <a:r>
              <a:rPr dirty="0" sz="1150" b="0">
                <a:latin typeface="等线 Light"/>
                <a:cs typeface="等线 Light"/>
              </a:rPr>
              <a:t>表适</a:t>
            </a:r>
            <a:r>
              <a:rPr dirty="0" sz="1150" spc="10" b="0">
                <a:latin typeface="等线 Light"/>
                <a:cs typeface="等线 Light"/>
              </a:rPr>
              <a:t>用</a:t>
            </a:r>
            <a:r>
              <a:rPr dirty="0" sz="1150" b="0">
                <a:latin typeface="等线 Light"/>
                <a:cs typeface="等线 Light"/>
              </a:rPr>
              <a:t>于按</a:t>
            </a:r>
            <a:r>
              <a:rPr dirty="0" sz="1150" spc="10" b="0">
                <a:latin typeface="等线 Light"/>
                <a:cs typeface="等线 Light"/>
              </a:rPr>
              <a:t>《</a:t>
            </a:r>
            <a:r>
              <a:rPr dirty="0" sz="1150" b="0">
                <a:latin typeface="等线 Light"/>
                <a:cs typeface="等线 Light"/>
              </a:rPr>
              <a:t>湖</a:t>
            </a:r>
            <a:r>
              <a:rPr dirty="0" sz="1150" spc="10" b="0">
                <a:latin typeface="等线 Light"/>
                <a:cs typeface="等线 Light"/>
              </a:rPr>
              <a:t>南</a:t>
            </a:r>
            <a:r>
              <a:rPr dirty="0" sz="1150" b="0">
                <a:latin typeface="等线 Light"/>
                <a:cs typeface="等线 Light"/>
              </a:rPr>
              <a:t>省</a:t>
            </a:r>
            <a:r>
              <a:rPr dirty="0" sz="1150" spc="10" b="0">
                <a:latin typeface="等线 Light"/>
                <a:cs typeface="等线 Light"/>
              </a:rPr>
              <a:t>土</a:t>
            </a:r>
            <a:r>
              <a:rPr dirty="0" sz="1150" b="0">
                <a:latin typeface="等线 Light"/>
                <a:cs typeface="等线 Light"/>
              </a:rPr>
              <a:t>地开</a:t>
            </a:r>
            <a:r>
              <a:rPr dirty="0" sz="1150" spc="10" b="0">
                <a:latin typeface="等线 Light"/>
                <a:cs typeface="等线 Light"/>
              </a:rPr>
              <a:t>发</a:t>
            </a:r>
            <a:r>
              <a:rPr dirty="0" sz="1150" b="0">
                <a:latin typeface="等线 Light"/>
                <a:cs typeface="等线 Light"/>
              </a:rPr>
              <a:t>整理</a:t>
            </a:r>
            <a:r>
              <a:rPr dirty="0" sz="1150" spc="10" b="0">
                <a:latin typeface="等线 Light"/>
                <a:cs typeface="等线 Light"/>
              </a:rPr>
              <a:t>项</a:t>
            </a:r>
            <a:r>
              <a:rPr dirty="0" sz="1150" b="0">
                <a:latin typeface="等线 Light"/>
                <a:cs typeface="等线 Light"/>
              </a:rPr>
              <a:t>目</a:t>
            </a:r>
            <a:r>
              <a:rPr dirty="0" sz="1150" spc="10" b="0">
                <a:latin typeface="等线 Light"/>
                <a:cs typeface="等线 Light"/>
              </a:rPr>
              <a:t>预</a:t>
            </a:r>
            <a:r>
              <a:rPr dirty="0" sz="1150" b="0">
                <a:latin typeface="等线 Light"/>
                <a:cs typeface="等线 Light"/>
              </a:rPr>
              <a:t>算</a:t>
            </a:r>
            <a:r>
              <a:rPr dirty="0" sz="1150" spc="10" b="0">
                <a:latin typeface="等线 Light"/>
                <a:cs typeface="等线 Light"/>
              </a:rPr>
              <a:t>补</a:t>
            </a:r>
            <a:r>
              <a:rPr dirty="0" sz="1150" b="0">
                <a:latin typeface="等线 Light"/>
                <a:cs typeface="等线 Light"/>
              </a:rPr>
              <a:t>充定</a:t>
            </a:r>
            <a:r>
              <a:rPr dirty="0" sz="1150" spc="10" b="0">
                <a:latin typeface="等线 Light"/>
                <a:cs typeface="等线 Light"/>
              </a:rPr>
              <a:t>额</a:t>
            </a:r>
            <a:r>
              <a:rPr dirty="0" sz="1150" b="0">
                <a:latin typeface="等线 Light"/>
                <a:cs typeface="等线 Light"/>
              </a:rPr>
              <a:t>标准</a:t>
            </a:r>
            <a:r>
              <a:rPr dirty="0" sz="1150" spc="10" b="0">
                <a:latin typeface="等线 Light"/>
                <a:cs typeface="等线 Light"/>
              </a:rPr>
              <a:t>（</a:t>
            </a:r>
            <a:r>
              <a:rPr dirty="0" sz="1150" b="0">
                <a:latin typeface="等线 Light"/>
                <a:cs typeface="等线 Light"/>
              </a:rPr>
              <a:t>试</a:t>
            </a:r>
            <a:r>
              <a:rPr dirty="0" sz="1150" spc="10" b="0">
                <a:latin typeface="等线 Light"/>
                <a:cs typeface="等线 Light"/>
              </a:rPr>
              <a:t>行</a:t>
            </a:r>
            <a:r>
              <a:rPr dirty="0" sz="1150" spc="-580" b="0">
                <a:latin typeface="等线 Light"/>
                <a:cs typeface="等线 Light"/>
              </a:rPr>
              <a:t>）</a:t>
            </a:r>
            <a:r>
              <a:rPr dirty="0" sz="1150" spc="10" b="0">
                <a:latin typeface="等线 Light"/>
                <a:cs typeface="等线 Light"/>
              </a:rPr>
              <a:t>》</a:t>
            </a:r>
            <a:r>
              <a:rPr dirty="0" sz="1150" b="0">
                <a:latin typeface="等线 Light"/>
                <a:cs typeface="等线 Light"/>
              </a:rPr>
              <a:t>计价</a:t>
            </a:r>
            <a:r>
              <a:rPr dirty="0" sz="1150" spc="10" b="0">
                <a:latin typeface="等线 Light"/>
                <a:cs typeface="等线 Light"/>
              </a:rPr>
              <a:t>或</a:t>
            </a:r>
            <a:r>
              <a:rPr dirty="0" sz="1150" b="0">
                <a:latin typeface="等线 Light"/>
                <a:cs typeface="等线 Light"/>
              </a:rPr>
              <a:t>《</a:t>
            </a:r>
            <a:r>
              <a:rPr dirty="0" sz="1150" spc="10" b="0">
                <a:latin typeface="等线 Light"/>
                <a:cs typeface="等线 Light"/>
              </a:rPr>
              <a:t>湖</a:t>
            </a:r>
            <a:r>
              <a:rPr dirty="0" sz="1150" b="0">
                <a:latin typeface="等线 Light"/>
                <a:cs typeface="等线 Light"/>
              </a:rPr>
              <a:t>南省 </a:t>
            </a:r>
            <a:r>
              <a:rPr dirty="0" sz="1150" b="0">
                <a:latin typeface="等线 Light"/>
                <a:cs typeface="等线 Light"/>
              </a:rPr>
              <a:t>水利水电建筑工程</a:t>
            </a:r>
            <a:r>
              <a:rPr dirty="0" sz="1150" spc="-15" b="0">
                <a:latin typeface="等线 Light"/>
                <a:cs typeface="等线 Light"/>
              </a:rPr>
              <a:t>预算</a:t>
            </a:r>
            <a:r>
              <a:rPr dirty="0" sz="1150" b="0">
                <a:latin typeface="等线 Light"/>
                <a:cs typeface="等线 Light"/>
              </a:rPr>
              <a:t>定额》的工程。</a:t>
            </a:r>
            <a:endParaRPr sz="1150">
              <a:latin typeface="等线 Light"/>
              <a:cs typeface="等线 Light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3719703" y="9963657"/>
            <a:ext cx="167005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 sz="900">
                <a:latin typeface="Times New Roman"/>
                <a:cs typeface="Times New Roman"/>
              </a:rPr>
              <a:t>15</a:t>
            </a:fld>
            <a:endParaRPr sz="9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88288" y="972057"/>
            <a:ext cx="33718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黑体"/>
                <a:cs typeface="黑体"/>
              </a:rPr>
              <a:t>表</a:t>
            </a:r>
            <a:r>
              <a:rPr dirty="0" sz="1400" spc="-430">
                <a:latin typeface="黑体"/>
                <a:cs typeface="黑体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4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88691" y="1368297"/>
            <a:ext cx="162560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黑体"/>
                <a:cs typeface="黑体"/>
              </a:rPr>
              <a:t>单位工</a:t>
            </a:r>
            <a:r>
              <a:rPr dirty="0" sz="1400" spc="-15">
                <a:latin typeface="黑体"/>
                <a:cs typeface="黑体"/>
              </a:rPr>
              <a:t>程</a:t>
            </a:r>
            <a:r>
              <a:rPr dirty="0" sz="1400">
                <a:latin typeface="黑体"/>
                <a:cs typeface="黑体"/>
              </a:rPr>
              <a:t>费用</a:t>
            </a:r>
            <a:r>
              <a:rPr dirty="0" sz="1400" spc="-15">
                <a:latin typeface="黑体"/>
                <a:cs typeface="黑体"/>
              </a:rPr>
              <a:t>计算</a:t>
            </a:r>
            <a:r>
              <a:rPr dirty="0" sz="1400">
                <a:latin typeface="黑体"/>
                <a:cs typeface="黑体"/>
              </a:rPr>
              <a:t>表</a:t>
            </a:r>
            <a:endParaRPr sz="1400">
              <a:latin typeface="黑体"/>
              <a:cs typeface="黑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6148" y="1974850"/>
            <a:ext cx="598170" cy="186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50" spc="5">
                <a:latin typeface="宋体"/>
                <a:cs typeface="宋体"/>
              </a:rPr>
              <a:t>项目</a:t>
            </a:r>
            <a:r>
              <a:rPr dirty="0" sz="1050" spc="-10">
                <a:latin typeface="宋体"/>
                <a:cs typeface="宋体"/>
              </a:rPr>
              <a:t>名</a:t>
            </a:r>
            <a:r>
              <a:rPr dirty="0" sz="1050" spc="5">
                <a:latin typeface="宋体"/>
                <a:cs typeface="宋体"/>
              </a:rPr>
              <a:t>称</a:t>
            </a:r>
            <a:r>
              <a:rPr dirty="0" sz="1050">
                <a:latin typeface="Times New Roman"/>
                <a:cs typeface="Times New Roman"/>
              </a:rPr>
              <a:t>: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648583" y="1974850"/>
            <a:ext cx="864869" cy="186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50" spc="5">
                <a:latin typeface="宋体"/>
                <a:cs typeface="宋体"/>
              </a:rPr>
              <a:t>单位</a:t>
            </a:r>
            <a:r>
              <a:rPr dirty="0" sz="1050" spc="-10">
                <a:latin typeface="宋体"/>
                <a:cs typeface="宋体"/>
              </a:rPr>
              <a:t>工</a:t>
            </a:r>
            <a:r>
              <a:rPr dirty="0" sz="1050" spc="5">
                <a:latin typeface="宋体"/>
                <a:cs typeface="宋体"/>
              </a:rPr>
              <a:t>程</a:t>
            </a:r>
            <a:r>
              <a:rPr dirty="0" sz="1050" spc="-10">
                <a:latin typeface="宋体"/>
                <a:cs typeface="宋体"/>
              </a:rPr>
              <a:t>名</a:t>
            </a:r>
            <a:r>
              <a:rPr dirty="0" sz="1050" spc="5">
                <a:latin typeface="宋体"/>
                <a:cs typeface="宋体"/>
              </a:rPr>
              <a:t>称</a:t>
            </a:r>
            <a:r>
              <a:rPr dirty="0" sz="1050">
                <a:latin typeface="Times New Roman"/>
                <a:cs typeface="Times New Roman"/>
              </a:rPr>
              <a:t>:</a:t>
            </a:r>
            <a:endParaRPr sz="1050">
              <a:latin typeface="Times New Roman"/>
              <a:cs typeface="Times New Roman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617219" y="2252725"/>
          <a:ext cx="6373495" cy="6350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71170"/>
                <a:gridCol w="1699260"/>
                <a:gridCol w="2069465"/>
                <a:gridCol w="513079"/>
                <a:gridCol w="935354"/>
                <a:gridCol w="673100"/>
              </a:tblGrid>
              <a:tr h="4069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序号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工程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内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容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计费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基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础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说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明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3189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费率</a:t>
                      </a:r>
                      <a:endParaRPr sz="1050">
                        <a:latin typeface="宋体"/>
                        <a:cs typeface="宋体"/>
                      </a:endParaRPr>
                    </a:p>
                    <a:p>
                      <a:pPr marL="15684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1050" spc="-5">
                          <a:latin typeface="Times New Roman"/>
                          <a:cs typeface="Times New Roman"/>
                        </a:rPr>
                        <a:t>(%)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032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2250">
                        <a:lnSpc>
                          <a:spcPct val="100000"/>
                        </a:lnSpc>
                        <a:spcBef>
                          <a:spcPts val="940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金额</a:t>
                      </a:r>
                      <a:r>
                        <a:rPr dirty="0" sz="1050" spc="-5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元</a:t>
                      </a:r>
                      <a:r>
                        <a:rPr dirty="0" sz="1050">
                          <a:latin typeface="Times New Roman"/>
                          <a:cs typeface="Times New Roman"/>
                        </a:rPr>
                        <a:t>)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93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202565">
                        <a:lnSpc>
                          <a:spcPct val="100000"/>
                        </a:lnSpc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备注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36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一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7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分部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分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项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工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程费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7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50" spc="-5">
                          <a:latin typeface="Times New Roman"/>
                          <a:cs typeface="Times New Roman"/>
                        </a:rPr>
                        <a:t>1+2+3+4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288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36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1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直接费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1.1+1.2+1.3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4032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1.1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50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人工费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69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50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288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50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50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3651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1.2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材料费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28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3652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1.3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机械费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28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212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2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管理费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28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36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3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其他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管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理费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7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36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4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利润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7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36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二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7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措施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项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目费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7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1+2+3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36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1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单价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措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施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项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目费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7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1.1+1.2+1.3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3905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1.1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直接费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82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1.1.1+1.1.2+1.1.3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3652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1.1.1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人工费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7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3651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1.1.2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材料费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7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3651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1.1.3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50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机械费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3652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1.2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50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管理费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3651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1.3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利润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36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2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总价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措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施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项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目费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027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5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3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49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安全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文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明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施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工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费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（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固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定费</a:t>
                      </a:r>
                      <a:endParaRPr sz="1050">
                        <a:latin typeface="宋体"/>
                        <a:cs typeface="宋体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率）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1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直接费</a:t>
                      </a:r>
                      <a:r>
                        <a:rPr dirty="0" sz="1050" spc="-20">
                          <a:latin typeface="Times New Roman"/>
                          <a:cs typeface="Times New Roman"/>
                        </a:rPr>
                        <a:t>/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人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工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费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162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36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三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其他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项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目费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365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四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税前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造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价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一</a:t>
                      </a:r>
                      <a:r>
                        <a:rPr dirty="0" sz="1050" spc="-10">
                          <a:latin typeface="Times New Roman"/>
                          <a:cs typeface="Times New Roman"/>
                        </a:rPr>
                        <a:t>+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二</a:t>
                      </a:r>
                      <a:r>
                        <a:rPr dirty="0" sz="1050" spc="-10">
                          <a:latin typeface="Times New Roman"/>
                          <a:cs typeface="Times New Roman"/>
                        </a:rPr>
                        <a:t>+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三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212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五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销项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税</a:t>
                      </a:r>
                      <a:r>
                        <a:rPr dirty="0" sz="1050">
                          <a:latin typeface="宋体"/>
                          <a:cs typeface="宋体"/>
                        </a:rPr>
                        <a:t>额</a:t>
                      </a:r>
                      <a:r>
                        <a:rPr dirty="0" sz="1050" spc="-10">
                          <a:latin typeface="Times New Roman"/>
                          <a:cs typeface="Times New Roman"/>
                        </a:rPr>
                        <a:t>/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应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纳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税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额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9%/3%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44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3652">
                <a:tc gridSpan="2">
                  <a:txBody>
                    <a:bodyPr/>
                    <a:lstStyle/>
                    <a:p>
                      <a:pPr marL="683895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建安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工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程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造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价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7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四</a:t>
                      </a:r>
                      <a:r>
                        <a:rPr dirty="0" sz="1050" spc="-10">
                          <a:latin typeface="Times New Roman"/>
                          <a:cs typeface="Times New Roman"/>
                        </a:rPr>
                        <a:t>+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五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76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8288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676148" y="8792717"/>
            <a:ext cx="3896995" cy="186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50" spc="5" b="0">
                <a:latin typeface="等线 Light"/>
                <a:cs typeface="等线 Light"/>
              </a:rPr>
              <a:t>注：</a:t>
            </a:r>
            <a:r>
              <a:rPr dirty="0" sz="1050" spc="-10" b="0">
                <a:latin typeface="等线 Light"/>
                <a:cs typeface="等线 Light"/>
              </a:rPr>
              <a:t>本</a:t>
            </a:r>
            <a:r>
              <a:rPr dirty="0" sz="1050" spc="5" b="0">
                <a:latin typeface="等线 Light"/>
                <a:cs typeface="等线 Light"/>
              </a:rPr>
              <a:t>表</a:t>
            </a:r>
            <a:r>
              <a:rPr dirty="0" sz="1050" spc="-10" b="0">
                <a:latin typeface="等线 Light"/>
                <a:cs typeface="等线 Light"/>
              </a:rPr>
              <a:t>适</a:t>
            </a:r>
            <a:r>
              <a:rPr dirty="0" sz="1050" spc="5" b="0">
                <a:latin typeface="等线 Light"/>
                <a:cs typeface="等线 Light"/>
              </a:rPr>
              <a:t>用</a:t>
            </a:r>
            <a:r>
              <a:rPr dirty="0" sz="1050" spc="-10" b="0">
                <a:latin typeface="等线 Light"/>
                <a:cs typeface="等线 Light"/>
              </a:rPr>
              <a:t>于</a:t>
            </a:r>
            <a:r>
              <a:rPr dirty="0" sz="1050" spc="5" b="0">
                <a:latin typeface="等线 Light"/>
                <a:cs typeface="等线 Light"/>
              </a:rPr>
              <a:t>按</a:t>
            </a:r>
            <a:r>
              <a:rPr dirty="0" sz="1050" spc="-10" b="0">
                <a:latin typeface="等线 Light"/>
                <a:cs typeface="等线 Light"/>
              </a:rPr>
              <a:t>现</a:t>
            </a:r>
            <a:r>
              <a:rPr dirty="0" sz="1050" spc="5" b="0">
                <a:latin typeface="等线 Light"/>
                <a:cs typeface="等线 Light"/>
              </a:rPr>
              <a:t>行</a:t>
            </a:r>
            <a:r>
              <a:rPr dirty="0" sz="1050" spc="-10" b="0">
                <a:latin typeface="等线 Light"/>
                <a:cs typeface="等线 Light"/>
              </a:rPr>
              <a:t>湖</a:t>
            </a:r>
            <a:r>
              <a:rPr dirty="0" sz="1050" spc="5" b="0">
                <a:latin typeface="等线 Light"/>
                <a:cs typeface="等线 Light"/>
              </a:rPr>
              <a:t>南省</a:t>
            </a:r>
            <a:r>
              <a:rPr dirty="0" sz="1050" spc="-10" b="0">
                <a:latin typeface="等线 Light"/>
                <a:cs typeface="等线 Light"/>
              </a:rPr>
              <a:t>建</a:t>
            </a:r>
            <a:r>
              <a:rPr dirty="0" sz="1050" spc="5" b="0">
                <a:latin typeface="等线 Light"/>
                <a:cs typeface="等线 Light"/>
              </a:rPr>
              <a:t>设</a:t>
            </a:r>
            <a:r>
              <a:rPr dirty="0" sz="1050" spc="-10" b="0">
                <a:latin typeface="等线 Light"/>
                <a:cs typeface="等线 Light"/>
              </a:rPr>
              <a:t>工</a:t>
            </a:r>
            <a:r>
              <a:rPr dirty="0" sz="1050" spc="5" b="0">
                <a:latin typeface="等线 Light"/>
                <a:cs typeface="等线 Light"/>
              </a:rPr>
              <a:t>程</a:t>
            </a:r>
            <a:r>
              <a:rPr dirty="0" sz="1050" spc="-10" b="0">
                <a:latin typeface="等线 Light"/>
                <a:cs typeface="等线 Light"/>
              </a:rPr>
              <a:t>预</a:t>
            </a:r>
            <a:r>
              <a:rPr dirty="0" sz="1050" spc="5" b="0">
                <a:latin typeface="等线 Light"/>
                <a:cs typeface="等线 Light"/>
              </a:rPr>
              <a:t>算</a:t>
            </a:r>
            <a:r>
              <a:rPr dirty="0" sz="1050" spc="-10" b="0">
                <a:latin typeface="等线 Light"/>
                <a:cs typeface="等线 Light"/>
              </a:rPr>
              <a:t>定</a:t>
            </a:r>
            <a:r>
              <a:rPr dirty="0" sz="1050" spc="5" b="0">
                <a:latin typeface="等线 Light"/>
                <a:cs typeface="等线 Light"/>
              </a:rPr>
              <a:t>额</a:t>
            </a:r>
            <a:r>
              <a:rPr dirty="0" sz="1050" spc="-10" b="0">
                <a:latin typeface="等线 Light"/>
                <a:cs typeface="等线 Light"/>
              </a:rPr>
              <a:t>标</a:t>
            </a:r>
            <a:r>
              <a:rPr dirty="0" sz="1050" spc="5" b="0">
                <a:latin typeface="等线 Light"/>
                <a:cs typeface="等线 Light"/>
              </a:rPr>
              <a:t>准计</a:t>
            </a:r>
            <a:r>
              <a:rPr dirty="0" sz="1050" spc="-10" b="0">
                <a:latin typeface="等线 Light"/>
                <a:cs typeface="等线 Light"/>
              </a:rPr>
              <a:t>价</a:t>
            </a:r>
            <a:r>
              <a:rPr dirty="0" sz="1050" spc="5" b="0">
                <a:latin typeface="等线 Light"/>
                <a:cs typeface="等线 Light"/>
              </a:rPr>
              <a:t>的</a:t>
            </a:r>
            <a:r>
              <a:rPr dirty="0" sz="1050" spc="-10" b="0">
                <a:latin typeface="等线 Light"/>
                <a:cs typeface="等线 Light"/>
              </a:rPr>
              <a:t>工</a:t>
            </a:r>
            <a:r>
              <a:rPr dirty="0" sz="1050" spc="5" b="0">
                <a:latin typeface="等线 Light"/>
                <a:cs typeface="等线 Light"/>
              </a:rPr>
              <a:t>程。</a:t>
            </a:r>
            <a:endParaRPr sz="1050">
              <a:latin typeface="等线 Light"/>
              <a:cs typeface="等线 Ligh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8120" y="969009"/>
            <a:ext cx="5358765" cy="50247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5">
                <a:latin typeface="宋体"/>
                <a:cs typeface="宋体"/>
              </a:rPr>
              <a:t>行</a:t>
            </a:r>
            <a:r>
              <a:rPr dirty="0" sz="1600" spc="-5">
                <a:latin typeface="宋体"/>
                <a:cs typeface="宋体"/>
              </a:rPr>
              <a:t>）》</a:t>
            </a:r>
            <a:r>
              <a:rPr dirty="0" sz="1600" spc="5">
                <a:latin typeface="宋体"/>
                <a:cs typeface="宋体"/>
              </a:rPr>
              <a:t>（</a:t>
            </a:r>
            <a:r>
              <a:rPr dirty="0" sz="1600" spc="-5">
                <a:latin typeface="宋体"/>
                <a:cs typeface="宋体"/>
              </a:rPr>
              <a:t>以下简</a:t>
            </a:r>
            <a:r>
              <a:rPr dirty="0" sz="1600" spc="5">
                <a:latin typeface="宋体"/>
                <a:cs typeface="宋体"/>
              </a:rPr>
              <a:t>称</a:t>
            </a:r>
            <a:r>
              <a:rPr dirty="0" sz="1600" spc="-5">
                <a:latin typeface="宋体"/>
                <a:cs typeface="宋体"/>
              </a:rPr>
              <a:t>《指</a:t>
            </a:r>
            <a:r>
              <a:rPr dirty="0" sz="1600" spc="5">
                <a:latin typeface="宋体"/>
                <a:cs typeface="宋体"/>
              </a:rPr>
              <a:t>导</a:t>
            </a:r>
            <a:r>
              <a:rPr dirty="0" sz="1600" spc="-5">
                <a:latin typeface="宋体"/>
                <a:cs typeface="宋体"/>
              </a:rPr>
              <a:t>意见》</a:t>
            </a:r>
            <a:r>
              <a:rPr dirty="0" sz="1600">
                <a:latin typeface="宋体"/>
                <a:cs typeface="宋体"/>
              </a:rPr>
              <a:t>），</a:t>
            </a:r>
            <a:r>
              <a:rPr dirty="0" sz="1600" spc="-5">
                <a:latin typeface="宋体"/>
                <a:cs typeface="宋体"/>
              </a:rPr>
              <a:t>现</a:t>
            </a:r>
            <a:r>
              <a:rPr dirty="0" sz="1600" spc="5">
                <a:latin typeface="宋体"/>
                <a:cs typeface="宋体"/>
              </a:rPr>
              <a:t>予</a:t>
            </a:r>
            <a:r>
              <a:rPr dirty="0" sz="1600" spc="-5">
                <a:latin typeface="宋体"/>
                <a:cs typeface="宋体"/>
              </a:rPr>
              <a:t>以印发</a:t>
            </a:r>
            <a:r>
              <a:rPr dirty="0" sz="1600" spc="5">
                <a:latin typeface="宋体"/>
                <a:cs typeface="宋体"/>
              </a:rPr>
              <a:t>，</a:t>
            </a:r>
            <a:r>
              <a:rPr dirty="0" sz="1600" spc="-5">
                <a:latin typeface="宋体"/>
                <a:cs typeface="宋体"/>
              </a:rPr>
              <a:t>并就</a:t>
            </a:r>
            <a:r>
              <a:rPr dirty="0" sz="1600" spc="5">
                <a:latin typeface="宋体"/>
                <a:cs typeface="宋体"/>
              </a:rPr>
              <a:t>《</a:t>
            </a:r>
            <a:r>
              <a:rPr dirty="0" sz="1600" spc="-5">
                <a:latin typeface="宋体"/>
                <a:cs typeface="宋体"/>
              </a:rPr>
              <a:t>指</a:t>
            </a:r>
            <a:endParaRPr sz="160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dirty="0" sz="1600" spc="5">
                <a:latin typeface="宋体"/>
                <a:cs typeface="宋体"/>
              </a:rPr>
              <a:t>导</a:t>
            </a:r>
            <a:r>
              <a:rPr dirty="0" sz="1600" spc="-5">
                <a:latin typeface="宋体"/>
                <a:cs typeface="宋体"/>
              </a:rPr>
              <a:t>意见</a:t>
            </a:r>
            <a:r>
              <a:rPr dirty="0" sz="1600" spc="5">
                <a:latin typeface="宋体"/>
                <a:cs typeface="宋体"/>
              </a:rPr>
              <a:t>》</a:t>
            </a:r>
            <a:r>
              <a:rPr dirty="0" sz="1600" spc="-5">
                <a:latin typeface="宋体"/>
                <a:cs typeface="宋体"/>
              </a:rPr>
              <a:t>执行有</a:t>
            </a:r>
            <a:r>
              <a:rPr dirty="0" sz="1600" spc="5">
                <a:latin typeface="宋体"/>
                <a:cs typeface="宋体"/>
              </a:rPr>
              <a:t>关</a:t>
            </a:r>
            <a:r>
              <a:rPr dirty="0" sz="1600" spc="-5">
                <a:latin typeface="宋体"/>
                <a:cs typeface="宋体"/>
              </a:rPr>
              <a:t>事项</a:t>
            </a:r>
            <a:r>
              <a:rPr dirty="0" sz="1600" spc="5">
                <a:latin typeface="宋体"/>
                <a:cs typeface="宋体"/>
              </a:rPr>
              <a:t>通</a:t>
            </a:r>
            <a:r>
              <a:rPr dirty="0" sz="1600" spc="-5">
                <a:latin typeface="宋体"/>
                <a:cs typeface="宋体"/>
              </a:rPr>
              <a:t>知如下：</a:t>
            </a:r>
            <a:endParaRPr sz="1600">
              <a:latin typeface="宋体"/>
              <a:cs typeface="宋体"/>
            </a:endParaRPr>
          </a:p>
          <a:p>
            <a:pPr algn="just" marL="12700" marR="5080" indent="406400">
              <a:lnSpc>
                <a:spcPct val="162500"/>
              </a:lnSpc>
            </a:pPr>
            <a:r>
              <a:rPr dirty="0" sz="1600" spc="5">
                <a:latin typeface="宋体"/>
                <a:cs typeface="宋体"/>
              </a:rPr>
              <a:t>一</a:t>
            </a:r>
            <a:r>
              <a:rPr dirty="0" sz="1600" spc="-5">
                <a:latin typeface="宋体"/>
                <a:cs typeface="宋体"/>
              </a:rPr>
              <a:t>、</a:t>
            </a:r>
            <a:r>
              <a:rPr dirty="0" sz="1600">
                <a:latin typeface="Times New Roman"/>
                <a:cs typeface="Times New Roman"/>
              </a:rPr>
              <a:t>2022</a:t>
            </a:r>
            <a:r>
              <a:rPr dirty="0" sz="1600" spc="-8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宋体"/>
                <a:cs typeface="宋体"/>
              </a:rPr>
              <a:t>年</a:t>
            </a:r>
            <a:r>
              <a:rPr dirty="0" sz="1600" spc="5">
                <a:latin typeface="宋体"/>
                <a:cs typeface="宋体"/>
              </a:rPr>
              <a:t>及</a:t>
            </a:r>
            <a:r>
              <a:rPr dirty="0" sz="1600" spc="-5">
                <a:latin typeface="宋体"/>
                <a:cs typeface="宋体"/>
              </a:rPr>
              <a:t>以</a:t>
            </a:r>
            <a:r>
              <a:rPr dirty="0" sz="1600" spc="5">
                <a:latin typeface="宋体"/>
                <a:cs typeface="宋体"/>
              </a:rPr>
              <a:t>后</a:t>
            </a:r>
            <a:r>
              <a:rPr dirty="0" sz="1600" spc="-5">
                <a:latin typeface="宋体"/>
                <a:cs typeface="宋体"/>
              </a:rPr>
              <a:t>年度</a:t>
            </a:r>
            <a:r>
              <a:rPr dirty="0" sz="1600" spc="5">
                <a:latin typeface="宋体"/>
                <a:cs typeface="宋体"/>
              </a:rPr>
              <a:t>中</a:t>
            </a:r>
            <a:r>
              <a:rPr dirty="0" sz="1600" spc="-5">
                <a:latin typeface="宋体"/>
                <a:cs typeface="宋体"/>
              </a:rPr>
              <a:t>央和省</a:t>
            </a:r>
            <a:r>
              <a:rPr dirty="0" sz="1600" spc="5">
                <a:latin typeface="宋体"/>
                <a:cs typeface="宋体"/>
              </a:rPr>
              <a:t>下</a:t>
            </a:r>
            <a:r>
              <a:rPr dirty="0" sz="1600" spc="-5">
                <a:latin typeface="宋体"/>
                <a:cs typeface="宋体"/>
              </a:rPr>
              <a:t>达、</a:t>
            </a:r>
            <a:r>
              <a:rPr dirty="0" sz="1600" spc="5">
                <a:latin typeface="宋体"/>
                <a:cs typeface="宋体"/>
              </a:rPr>
              <a:t>由</a:t>
            </a:r>
            <a:r>
              <a:rPr dirty="0" sz="1600" spc="-5">
                <a:latin typeface="宋体"/>
                <a:cs typeface="宋体"/>
              </a:rPr>
              <a:t>自然资</a:t>
            </a:r>
            <a:r>
              <a:rPr dirty="0" sz="1600" spc="5">
                <a:latin typeface="宋体"/>
                <a:cs typeface="宋体"/>
              </a:rPr>
              <a:t>源</a:t>
            </a:r>
            <a:r>
              <a:rPr dirty="0" sz="1600" spc="-5">
                <a:latin typeface="宋体"/>
                <a:cs typeface="宋体"/>
              </a:rPr>
              <a:t>部门 </a:t>
            </a:r>
            <a:r>
              <a:rPr dirty="0" sz="1600" spc="5">
                <a:latin typeface="宋体"/>
                <a:cs typeface="宋体"/>
              </a:rPr>
              <a:t>负</a:t>
            </a:r>
            <a:r>
              <a:rPr dirty="0" sz="1600" spc="-5">
                <a:latin typeface="宋体"/>
                <a:cs typeface="宋体"/>
              </a:rPr>
              <a:t>责具</a:t>
            </a:r>
            <a:r>
              <a:rPr dirty="0" sz="1600" spc="5">
                <a:latin typeface="宋体"/>
                <a:cs typeface="宋体"/>
              </a:rPr>
              <a:t>体</a:t>
            </a:r>
            <a:r>
              <a:rPr dirty="0" sz="1600" spc="-5">
                <a:latin typeface="宋体"/>
                <a:cs typeface="宋体"/>
              </a:rPr>
              <a:t>实施的</a:t>
            </a:r>
            <a:r>
              <a:rPr dirty="0" sz="1600" spc="5">
                <a:latin typeface="宋体"/>
                <a:cs typeface="宋体"/>
              </a:rPr>
              <a:t>国</a:t>
            </a:r>
            <a:r>
              <a:rPr dirty="0" sz="1600" spc="-5">
                <a:latin typeface="宋体"/>
                <a:cs typeface="宋体"/>
              </a:rPr>
              <a:t>土空</a:t>
            </a:r>
            <a:r>
              <a:rPr dirty="0" sz="1600" spc="5">
                <a:latin typeface="宋体"/>
                <a:cs typeface="宋体"/>
              </a:rPr>
              <a:t>间</a:t>
            </a:r>
            <a:r>
              <a:rPr dirty="0" sz="1600" spc="-5">
                <a:latin typeface="宋体"/>
                <a:cs typeface="宋体"/>
              </a:rPr>
              <a:t>生态保</a:t>
            </a:r>
            <a:r>
              <a:rPr dirty="0" sz="1600" spc="5">
                <a:latin typeface="宋体"/>
                <a:cs typeface="宋体"/>
              </a:rPr>
              <a:t>护</a:t>
            </a:r>
            <a:r>
              <a:rPr dirty="0" sz="1600" spc="-5">
                <a:latin typeface="宋体"/>
                <a:cs typeface="宋体"/>
              </a:rPr>
              <a:t>修复</a:t>
            </a:r>
            <a:r>
              <a:rPr dirty="0" sz="1600" spc="5">
                <a:latin typeface="宋体"/>
                <a:cs typeface="宋体"/>
              </a:rPr>
              <a:t>项</a:t>
            </a:r>
            <a:r>
              <a:rPr dirty="0" sz="1600" spc="-5">
                <a:latin typeface="宋体"/>
                <a:cs typeface="宋体"/>
              </a:rPr>
              <a:t>目资金</a:t>
            </a:r>
            <a:r>
              <a:rPr dirty="0" sz="1600" spc="5">
                <a:latin typeface="宋体"/>
                <a:cs typeface="宋体"/>
              </a:rPr>
              <a:t>，</a:t>
            </a:r>
            <a:r>
              <a:rPr dirty="0" sz="1600" spc="-5">
                <a:latin typeface="宋体"/>
                <a:cs typeface="宋体"/>
              </a:rPr>
              <a:t>按此</a:t>
            </a:r>
            <a:r>
              <a:rPr dirty="0" sz="1600" spc="5">
                <a:latin typeface="宋体"/>
                <a:cs typeface="宋体"/>
              </a:rPr>
              <a:t>要</a:t>
            </a:r>
            <a:r>
              <a:rPr dirty="0" sz="1600" spc="-5">
                <a:latin typeface="宋体"/>
                <a:cs typeface="宋体"/>
              </a:rPr>
              <a:t>求 </a:t>
            </a:r>
            <a:r>
              <a:rPr dirty="0" sz="1600" spc="5">
                <a:latin typeface="宋体"/>
                <a:cs typeface="宋体"/>
              </a:rPr>
              <a:t>编</a:t>
            </a:r>
            <a:r>
              <a:rPr dirty="0" sz="1600" spc="-5">
                <a:latin typeface="宋体"/>
                <a:cs typeface="宋体"/>
              </a:rPr>
              <a:t>制项</a:t>
            </a:r>
            <a:r>
              <a:rPr dirty="0" sz="1600" spc="5">
                <a:latin typeface="宋体"/>
                <a:cs typeface="宋体"/>
              </a:rPr>
              <a:t>目</a:t>
            </a:r>
            <a:r>
              <a:rPr dirty="0" sz="1600" spc="-5">
                <a:latin typeface="宋体"/>
                <a:cs typeface="宋体"/>
              </a:rPr>
              <a:t>预算。</a:t>
            </a:r>
            <a:endParaRPr sz="1600">
              <a:latin typeface="宋体"/>
              <a:cs typeface="宋体"/>
            </a:endParaRPr>
          </a:p>
          <a:p>
            <a:pPr marL="12700" indent="406400">
              <a:lnSpc>
                <a:spcPct val="100000"/>
              </a:lnSpc>
              <a:spcBef>
                <a:spcPts val="1200"/>
              </a:spcBef>
            </a:pPr>
            <a:r>
              <a:rPr dirty="0" sz="1600" spc="5">
                <a:latin typeface="宋体"/>
                <a:cs typeface="宋体"/>
              </a:rPr>
              <a:t>二</a:t>
            </a:r>
            <a:r>
              <a:rPr dirty="0" sz="1600" spc="-5">
                <a:latin typeface="宋体"/>
                <a:cs typeface="宋体"/>
              </a:rPr>
              <a:t>、《</a:t>
            </a:r>
            <a:r>
              <a:rPr dirty="0" sz="1600" spc="5">
                <a:latin typeface="宋体"/>
                <a:cs typeface="宋体"/>
              </a:rPr>
              <a:t>指</a:t>
            </a:r>
            <a:r>
              <a:rPr dirty="0" sz="1600" spc="-5">
                <a:latin typeface="宋体"/>
                <a:cs typeface="宋体"/>
              </a:rPr>
              <a:t>导意见</a:t>
            </a:r>
            <a:r>
              <a:rPr dirty="0" sz="1600" spc="5">
                <a:latin typeface="宋体"/>
                <a:cs typeface="宋体"/>
              </a:rPr>
              <a:t>》</a:t>
            </a:r>
            <a:r>
              <a:rPr dirty="0" sz="1600" spc="-5">
                <a:latin typeface="宋体"/>
                <a:cs typeface="宋体"/>
              </a:rPr>
              <a:t>中项</a:t>
            </a:r>
            <a:r>
              <a:rPr dirty="0" sz="1600" spc="5">
                <a:latin typeface="宋体"/>
                <a:cs typeface="宋体"/>
              </a:rPr>
              <a:t>目</a:t>
            </a:r>
            <a:r>
              <a:rPr dirty="0" sz="1600" spc="-5">
                <a:latin typeface="宋体"/>
                <a:cs typeface="宋体"/>
              </a:rPr>
              <a:t>计费不</a:t>
            </a:r>
            <a:r>
              <a:rPr dirty="0" sz="1600" spc="5">
                <a:latin typeface="宋体"/>
                <a:cs typeface="宋体"/>
              </a:rPr>
              <a:t>含</a:t>
            </a:r>
            <a:r>
              <a:rPr dirty="0" sz="1600" spc="-5">
                <a:latin typeface="宋体"/>
                <a:cs typeface="宋体"/>
              </a:rPr>
              <a:t>业主</a:t>
            </a:r>
            <a:r>
              <a:rPr dirty="0" sz="1600" spc="5">
                <a:latin typeface="宋体"/>
                <a:cs typeface="宋体"/>
              </a:rPr>
              <a:t>管</a:t>
            </a:r>
            <a:r>
              <a:rPr dirty="0" sz="1600" spc="-5">
                <a:latin typeface="宋体"/>
                <a:cs typeface="宋体"/>
              </a:rPr>
              <a:t>理费，</a:t>
            </a:r>
            <a:r>
              <a:rPr dirty="0" sz="1600" spc="5">
                <a:latin typeface="宋体"/>
                <a:cs typeface="宋体"/>
              </a:rPr>
              <a:t>项</a:t>
            </a:r>
            <a:r>
              <a:rPr dirty="0" sz="1600" spc="-5">
                <a:latin typeface="宋体"/>
                <a:cs typeface="宋体"/>
              </a:rPr>
              <a:t>目组</a:t>
            </a:r>
            <a:endParaRPr sz="1600">
              <a:latin typeface="宋体"/>
              <a:cs typeface="宋体"/>
            </a:endParaRPr>
          </a:p>
          <a:p>
            <a:pPr marL="12700" marR="56515">
              <a:lnSpc>
                <a:spcPct val="162500"/>
              </a:lnSpc>
              <a:spcBef>
                <a:spcPts val="5"/>
              </a:spcBef>
            </a:pPr>
            <a:r>
              <a:rPr dirty="0" sz="1600" spc="5">
                <a:latin typeface="宋体"/>
                <a:cs typeface="宋体"/>
              </a:rPr>
              <a:t>织</a:t>
            </a:r>
            <a:r>
              <a:rPr dirty="0" sz="1600" spc="-5">
                <a:latin typeface="宋体"/>
                <a:cs typeface="宋体"/>
              </a:rPr>
              <a:t>实施</a:t>
            </a:r>
            <a:r>
              <a:rPr dirty="0" sz="1600" spc="5">
                <a:latin typeface="宋体"/>
                <a:cs typeface="宋体"/>
              </a:rPr>
              <a:t>工</a:t>
            </a:r>
            <a:r>
              <a:rPr dirty="0" sz="1600" spc="-5">
                <a:latin typeface="宋体"/>
                <a:cs typeface="宋体"/>
              </a:rPr>
              <a:t>作经费</a:t>
            </a:r>
            <a:r>
              <a:rPr dirty="0" sz="1600" spc="5">
                <a:latin typeface="宋体"/>
                <a:cs typeface="宋体"/>
              </a:rPr>
              <a:t>由</a:t>
            </a:r>
            <a:r>
              <a:rPr dirty="0" sz="1600" spc="-5">
                <a:latin typeface="宋体"/>
                <a:cs typeface="宋体"/>
              </a:rPr>
              <a:t>自然</a:t>
            </a:r>
            <a:r>
              <a:rPr dirty="0" sz="1600" spc="5">
                <a:latin typeface="宋体"/>
                <a:cs typeface="宋体"/>
              </a:rPr>
              <a:t>资</a:t>
            </a:r>
            <a:r>
              <a:rPr dirty="0" sz="1600" spc="-5">
                <a:latin typeface="宋体"/>
                <a:cs typeface="宋体"/>
              </a:rPr>
              <a:t>源部门</a:t>
            </a:r>
            <a:r>
              <a:rPr dirty="0" sz="1600" spc="5">
                <a:latin typeface="宋体"/>
                <a:cs typeface="宋体"/>
              </a:rPr>
              <a:t>按</a:t>
            </a:r>
            <a:r>
              <a:rPr dirty="0" sz="1600" spc="-5">
                <a:latin typeface="宋体"/>
                <a:cs typeface="宋体"/>
              </a:rPr>
              <a:t>照预</a:t>
            </a:r>
            <a:r>
              <a:rPr dirty="0" sz="1600" spc="5">
                <a:latin typeface="宋体"/>
                <a:cs typeface="宋体"/>
              </a:rPr>
              <a:t>算</a:t>
            </a:r>
            <a:r>
              <a:rPr dirty="0" sz="1600" spc="-5">
                <a:latin typeface="宋体"/>
                <a:cs typeface="宋体"/>
              </a:rPr>
              <a:t>管理程</a:t>
            </a:r>
            <a:r>
              <a:rPr dirty="0" sz="1600" spc="5">
                <a:latin typeface="宋体"/>
                <a:cs typeface="宋体"/>
              </a:rPr>
              <a:t>序</a:t>
            </a:r>
            <a:r>
              <a:rPr dirty="0" sz="1600" spc="-5">
                <a:latin typeface="宋体"/>
                <a:cs typeface="宋体"/>
              </a:rPr>
              <a:t>向同</a:t>
            </a:r>
            <a:r>
              <a:rPr dirty="0" sz="1600" spc="5">
                <a:latin typeface="宋体"/>
                <a:cs typeface="宋体"/>
              </a:rPr>
              <a:t>级</a:t>
            </a:r>
            <a:r>
              <a:rPr dirty="0" sz="1600" spc="-5">
                <a:latin typeface="宋体"/>
                <a:cs typeface="宋体"/>
              </a:rPr>
              <a:t>财 </a:t>
            </a:r>
            <a:r>
              <a:rPr dirty="0" sz="1600" spc="5">
                <a:latin typeface="宋体"/>
                <a:cs typeface="宋体"/>
              </a:rPr>
              <a:t>政</a:t>
            </a:r>
            <a:r>
              <a:rPr dirty="0" sz="1600" spc="-5">
                <a:latin typeface="宋体"/>
                <a:cs typeface="宋体"/>
              </a:rPr>
              <a:t>部门</a:t>
            </a:r>
            <a:r>
              <a:rPr dirty="0" sz="1600" spc="5">
                <a:latin typeface="宋体"/>
                <a:cs typeface="宋体"/>
              </a:rPr>
              <a:t>申</a:t>
            </a:r>
            <a:r>
              <a:rPr dirty="0" sz="1600" spc="-5">
                <a:latin typeface="宋体"/>
                <a:cs typeface="宋体"/>
              </a:rPr>
              <a:t>请列入</a:t>
            </a:r>
            <a:r>
              <a:rPr dirty="0" sz="1600" spc="5">
                <a:latin typeface="宋体"/>
                <a:cs typeface="宋体"/>
              </a:rPr>
              <a:t>部</a:t>
            </a:r>
            <a:r>
              <a:rPr dirty="0" sz="1600" spc="-5">
                <a:latin typeface="宋体"/>
                <a:cs typeface="宋体"/>
              </a:rPr>
              <a:t>门预</a:t>
            </a:r>
            <a:r>
              <a:rPr dirty="0" sz="1600" spc="5">
                <a:latin typeface="宋体"/>
                <a:cs typeface="宋体"/>
              </a:rPr>
              <a:t>算</a:t>
            </a:r>
            <a:r>
              <a:rPr dirty="0" sz="1600" spc="-5">
                <a:latin typeface="宋体"/>
                <a:cs typeface="宋体"/>
              </a:rPr>
              <a:t>。</a:t>
            </a:r>
            <a:endParaRPr sz="1600">
              <a:latin typeface="宋体"/>
              <a:cs typeface="宋体"/>
            </a:endParaRPr>
          </a:p>
          <a:p>
            <a:pPr algn="just" marL="12700" marR="5080" indent="406400">
              <a:lnSpc>
                <a:spcPct val="162500"/>
              </a:lnSpc>
            </a:pPr>
            <a:r>
              <a:rPr dirty="0" sz="1600" spc="15">
                <a:latin typeface="宋体"/>
                <a:cs typeface="宋体"/>
              </a:rPr>
              <a:t>三、《指导意</a:t>
            </a:r>
            <a:r>
              <a:rPr dirty="0" sz="1600" spc="5">
                <a:latin typeface="宋体"/>
                <a:cs typeface="宋体"/>
              </a:rPr>
              <a:t>见</a:t>
            </a:r>
            <a:r>
              <a:rPr dirty="0" sz="1600" spc="15">
                <a:latin typeface="宋体"/>
                <a:cs typeface="宋体"/>
              </a:rPr>
              <a:t>》中计费标准</a:t>
            </a:r>
            <a:r>
              <a:rPr dirty="0" sz="1600" spc="5">
                <a:latin typeface="宋体"/>
                <a:cs typeface="宋体"/>
              </a:rPr>
              <a:t>仅</a:t>
            </a:r>
            <a:r>
              <a:rPr dirty="0" sz="1600" spc="15">
                <a:latin typeface="宋体"/>
                <a:cs typeface="宋体"/>
              </a:rPr>
              <a:t>作为预算编制</a:t>
            </a:r>
            <a:r>
              <a:rPr dirty="0" sz="1600" spc="5">
                <a:latin typeface="宋体"/>
                <a:cs typeface="宋体"/>
              </a:rPr>
              <a:t>、</a:t>
            </a:r>
            <a:r>
              <a:rPr dirty="0" sz="1600" spc="15">
                <a:latin typeface="宋体"/>
                <a:cs typeface="宋体"/>
              </a:rPr>
              <a:t>审</a:t>
            </a:r>
            <a:r>
              <a:rPr dirty="0" sz="1600" spc="5">
                <a:latin typeface="宋体"/>
                <a:cs typeface="宋体"/>
              </a:rPr>
              <a:t>查</a:t>
            </a:r>
            <a:r>
              <a:rPr dirty="0" sz="1600" spc="-5">
                <a:latin typeface="宋体"/>
                <a:cs typeface="宋体"/>
              </a:rPr>
              <a:t>依 </a:t>
            </a:r>
            <a:r>
              <a:rPr dirty="0" sz="1600" spc="15">
                <a:latin typeface="宋体"/>
                <a:cs typeface="宋体"/>
              </a:rPr>
              <a:t>据，项</a:t>
            </a:r>
            <a:r>
              <a:rPr dirty="0" sz="1600" spc="5">
                <a:latin typeface="宋体"/>
                <a:cs typeface="宋体"/>
              </a:rPr>
              <a:t>目</a:t>
            </a:r>
            <a:r>
              <a:rPr dirty="0" sz="1600" spc="15">
                <a:latin typeface="宋体"/>
                <a:cs typeface="宋体"/>
              </a:rPr>
              <a:t>实际</a:t>
            </a:r>
            <a:r>
              <a:rPr dirty="0" sz="1600" spc="5">
                <a:latin typeface="宋体"/>
                <a:cs typeface="宋体"/>
              </a:rPr>
              <a:t>付</a:t>
            </a:r>
            <a:r>
              <a:rPr dirty="0" sz="1600" spc="30">
                <a:latin typeface="宋体"/>
                <a:cs typeface="宋体"/>
              </a:rPr>
              <a:t>款</a:t>
            </a:r>
            <a:r>
              <a:rPr dirty="0" sz="1600" spc="15">
                <a:latin typeface="宋体"/>
                <a:cs typeface="宋体"/>
              </a:rPr>
              <a:t>由项</a:t>
            </a:r>
            <a:r>
              <a:rPr dirty="0" sz="1600" spc="5">
                <a:latin typeface="宋体"/>
                <a:cs typeface="宋体"/>
              </a:rPr>
              <a:t>目</a:t>
            </a:r>
            <a:r>
              <a:rPr dirty="0" sz="1600" spc="15">
                <a:latin typeface="宋体"/>
                <a:cs typeface="宋体"/>
              </a:rPr>
              <a:t>承担</a:t>
            </a:r>
            <a:r>
              <a:rPr dirty="0" sz="1600" spc="5">
                <a:latin typeface="宋体"/>
                <a:cs typeface="宋体"/>
              </a:rPr>
              <a:t>单</a:t>
            </a:r>
            <a:r>
              <a:rPr dirty="0" sz="1600" spc="15">
                <a:latin typeface="宋体"/>
                <a:cs typeface="宋体"/>
              </a:rPr>
              <a:t>位按照</a:t>
            </a:r>
            <a:r>
              <a:rPr dirty="0" sz="1600" spc="5">
                <a:latin typeface="宋体"/>
                <a:cs typeface="宋体"/>
              </a:rPr>
              <a:t>政</a:t>
            </a:r>
            <a:r>
              <a:rPr dirty="0" sz="1600" spc="15">
                <a:latin typeface="宋体"/>
                <a:cs typeface="宋体"/>
              </a:rPr>
              <a:t>府采</a:t>
            </a:r>
            <a:r>
              <a:rPr dirty="0" sz="1600" spc="5">
                <a:latin typeface="宋体"/>
                <a:cs typeface="宋体"/>
              </a:rPr>
              <a:t>购</a:t>
            </a:r>
            <a:r>
              <a:rPr dirty="0" sz="1600" spc="15">
                <a:latin typeface="宋体"/>
                <a:cs typeface="宋体"/>
              </a:rPr>
              <a:t>有关规</a:t>
            </a:r>
            <a:r>
              <a:rPr dirty="0" sz="1600" spc="5">
                <a:latin typeface="宋体"/>
                <a:cs typeface="宋体"/>
              </a:rPr>
              <a:t>定</a:t>
            </a:r>
            <a:r>
              <a:rPr dirty="0" sz="1600" spc="-5">
                <a:latin typeface="宋体"/>
                <a:cs typeface="宋体"/>
              </a:rPr>
              <a:t>选 </a:t>
            </a:r>
            <a:r>
              <a:rPr dirty="0" sz="1600" spc="5">
                <a:latin typeface="宋体"/>
                <a:cs typeface="宋体"/>
              </a:rPr>
              <a:t>定</a:t>
            </a:r>
            <a:r>
              <a:rPr dirty="0" sz="1600" spc="-5">
                <a:latin typeface="宋体"/>
                <a:cs typeface="宋体"/>
              </a:rPr>
              <a:t>有资</a:t>
            </a:r>
            <a:r>
              <a:rPr dirty="0" sz="1600" spc="5">
                <a:latin typeface="宋体"/>
                <a:cs typeface="宋体"/>
              </a:rPr>
              <a:t>质</a:t>
            </a:r>
            <a:r>
              <a:rPr dirty="0" sz="1600" spc="-5">
                <a:latin typeface="宋体"/>
                <a:cs typeface="宋体"/>
              </a:rPr>
              <a:t>的单位</a:t>
            </a:r>
            <a:r>
              <a:rPr dirty="0" sz="1600" spc="5">
                <a:latin typeface="宋体"/>
                <a:cs typeface="宋体"/>
              </a:rPr>
              <a:t>，</a:t>
            </a:r>
            <a:r>
              <a:rPr dirty="0" sz="1600" spc="-5">
                <a:latin typeface="宋体"/>
                <a:cs typeface="宋体"/>
              </a:rPr>
              <a:t>按照</a:t>
            </a:r>
            <a:r>
              <a:rPr dirty="0" sz="1600" spc="5">
                <a:latin typeface="宋体"/>
                <a:cs typeface="宋体"/>
              </a:rPr>
              <a:t>签</a:t>
            </a:r>
            <a:r>
              <a:rPr dirty="0" sz="1600" spc="-5">
                <a:latin typeface="宋体"/>
                <a:cs typeface="宋体"/>
              </a:rPr>
              <a:t>订的合</a:t>
            </a:r>
            <a:r>
              <a:rPr dirty="0" sz="1600" spc="5">
                <a:latin typeface="宋体"/>
                <a:cs typeface="宋体"/>
              </a:rPr>
              <a:t>同</a:t>
            </a:r>
            <a:r>
              <a:rPr dirty="0" sz="1600" spc="-5">
                <a:latin typeface="宋体"/>
                <a:cs typeface="宋体"/>
              </a:rPr>
              <a:t>支付</a:t>
            </a:r>
            <a:r>
              <a:rPr dirty="0" sz="1600" spc="5">
                <a:latin typeface="宋体"/>
                <a:cs typeface="宋体"/>
              </a:rPr>
              <a:t>相</a:t>
            </a:r>
            <a:r>
              <a:rPr dirty="0" sz="1600" spc="-5">
                <a:latin typeface="宋体"/>
                <a:cs typeface="宋体"/>
              </a:rPr>
              <a:t>关款项。</a:t>
            </a:r>
            <a:endParaRPr sz="1600">
              <a:latin typeface="宋体"/>
              <a:cs typeface="宋体"/>
            </a:endParaRPr>
          </a:p>
          <a:p>
            <a:pPr marL="12700" marR="6985" indent="406400">
              <a:lnSpc>
                <a:spcPct val="162500"/>
              </a:lnSpc>
            </a:pPr>
            <a:r>
              <a:rPr dirty="0" sz="1600" spc="15">
                <a:latin typeface="宋体"/>
                <a:cs typeface="宋体"/>
              </a:rPr>
              <a:t>在《指导意见</a:t>
            </a:r>
            <a:r>
              <a:rPr dirty="0" sz="1600" spc="5">
                <a:latin typeface="宋体"/>
                <a:cs typeface="宋体"/>
              </a:rPr>
              <a:t>》</a:t>
            </a:r>
            <a:r>
              <a:rPr dirty="0" sz="1600" spc="15">
                <a:latin typeface="宋体"/>
                <a:cs typeface="宋体"/>
              </a:rPr>
              <a:t>执行中如有问</a:t>
            </a:r>
            <a:r>
              <a:rPr dirty="0" sz="1600" spc="5">
                <a:latin typeface="宋体"/>
                <a:cs typeface="宋体"/>
              </a:rPr>
              <a:t>题</a:t>
            </a:r>
            <a:r>
              <a:rPr dirty="0" sz="1600" spc="15">
                <a:latin typeface="宋体"/>
                <a:cs typeface="宋体"/>
              </a:rPr>
              <a:t>，请及时反馈</a:t>
            </a:r>
            <a:r>
              <a:rPr dirty="0" sz="1600" spc="5">
                <a:latin typeface="宋体"/>
                <a:cs typeface="宋体"/>
              </a:rPr>
              <a:t>省</a:t>
            </a:r>
            <a:r>
              <a:rPr dirty="0" sz="1600" spc="15">
                <a:latin typeface="宋体"/>
                <a:cs typeface="宋体"/>
              </a:rPr>
              <a:t>自</a:t>
            </a:r>
            <a:r>
              <a:rPr dirty="0" sz="1600" spc="5">
                <a:latin typeface="宋体"/>
                <a:cs typeface="宋体"/>
              </a:rPr>
              <a:t>然</a:t>
            </a:r>
            <a:r>
              <a:rPr dirty="0" sz="1600" spc="-5">
                <a:latin typeface="宋体"/>
                <a:cs typeface="宋体"/>
              </a:rPr>
              <a:t>资 </a:t>
            </a:r>
            <a:r>
              <a:rPr dirty="0" sz="1600" spc="5">
                <a:latin typeface="宋体"/>
                <a:cs typeface="宋体"/>
              </a:rPr>
              <a:t>源</a:t>
            </a:r>
            <a:r>
              <a:rPr dirty="0" sz="1600" spc="-5">
                <a:latin typeface="宋体"/>
                <a:cs typeface="宋体"/>
              </a:rPr>
              <a:t>厅。</a:t>
            </a:r>
            <a:endParaRPr sz="1600">
              <a:latin typeface="宋体"/>
              <a:cs typeface="宋体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445260" y="6161968"/>
          <a:ext cx="4861560" cy="10109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46655"/>
                <a:gridCol w="537844"/>
                <a:gridCol w="438785"/>
                <a:gridCol w="1437005"/>
              </a:tblGrid>
              <a:tr h="296249">
                <a:tc>
                  <a:txBody>
                    <a:bodyPr/>
                    <a:lstStyle/>
                    <a:p>
                      <a:pPr marL="40640">
                        <a:lnSpc>
                          <a:spcPts val="1689"/>
                        </a:lnSpc>
                      </a:pPr>
                      <a:r>
                        <a:rPr dirty="0" sz="1600" spc="5">
                          <a:latin typeface="宋体"/>
                          <a:cs typeface="宋体"/>
                        </a:rPr>
                        <a:t>联系</a:t>
                      </a:r>
                      <a:r>
                        <a:rPr dirty="0" sz="1600" spc="-5">
                          <a:latin typeface="宋体"/>
                          <a:cs typeface="宋体"/>
                        </a:rPr>
                        <a:t>人和电</a:t>
                      </a:r>
                      <a:r>
                        <a:rPr dirty="0" sz="1600" spc="10">
                          <a:latin typeface="宋体"/>
                          <a:cs typeface="宋体"/>
                        </a:rPr>
                        <a:t>话</a:t>
                      </a:r>
                      <a:r>
                        <a:rPr dirty="0" sz="1600" spc="-5">
                          <a:latin typeface="宋体"/>
                          <a:cs typeface="宋体"/>
                        </a:rPr>
                        <a:t>：</a:t>
                      </a:r>
                      <a:endParaRPr sz="1600">
                        <a:latin typeface="宋体"/>
                        <a:cs typeface="宋体"/>
                      </a:endParaRPr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03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dirty="0" sz="1600" spc="-45">
                          <a:latin typeface="宋体"/>
                          <a:cs typeface="宋体"/>
                        </a:rPr>
                        <a:t>省自然资源厅财务处</a:t>
                      </a:r>
                      <a:endParaRPr sz="1600">
                        <a:latin typeface="宋体"/>
                        <a:cs typeface="宋体"/>
                      </a:endParaRPr>
                    </a:p>
                  </a:txBody>
                  <a:tcPr marL="0" marR="0" marB="0" marT="70485"/>
                </a:tc>
                <a:tc>
                  <a:txBody>
                    <a:bodyPr/>
                    <a:lstStyle/>
                    <a:p>
                      <a:pPr algn="r" marR="92075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dirty="0" sz="1600">
                          <a:latin typeface="宋体"/>
                          <a:cs typeface="宋体"/>
                        </a:rPr>
                        <a:t>钟</a:t>
                      </a:r>
                      <a:endParaRPr sz="1600">
                        <a:latin typeface="宋体"/>
                        <a:cs typeface="宋体"/>
                      </a:endParaRPr>
                    </a:p>
                  </a:txBody>
                  <a:tcPr marL="0" marR="0" marB="0" marT="70485"/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dirty="0" sz="1600">
                          <a:latin typeface="宋体"/>
                          <a:cs typeface="宋体"/>
                        </a:rPr>
                        <a:t>宏</a:t>
                      </a:r>
                      <a:endParaRPr sz="1600">
                        <a:latin typeface="宋体"/>
                        <a:cs typeface="宋体"/>
                      </a:endParaRPr>
                    </a:p>
                  </a:txBody>
                  <a:tcPr marL="0" marR="0" marB="0" marT="70485"/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ct val="100000"/>
                        </a:lnSpc>
                        <a:spcBef>
                          <a:spcPts val="555"/>
                        </a:spcBef>
                      </a:pPr>
                      <a:r>
                        <a:rPr dirty="0" sz="1600" spc="-20">
                          <a:latin typeface="Times New Roman"/>
                          <a:cs typeface="Times New Roman"/>
                        </a:rPr>
                        <a:t>073</a:t>
                      </a:r>
                      <a:r>
                        <a:rPr dirty="0" sz="1600" spc="-1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600" spc="-3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600" spc="-20">
                          <a:latin typeface="Times New Roman"/>
                          <a:cs typeface="Times New Roman"/>
                        </a:rPr>
                        <a:t>8999</a:t>
                      </a:r>
                      <a:r>
                        <a:rPr dirty="0" sz="1600" spc="-7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600" spc="-8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600" spc="-2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9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0485"/>
                </a:tc>
              </a:tr>
              <a:tr h="310352">
                <a:tc>
                  <a:txBody>
                    <a:bodyPr/>
                    <a:lstStyle/>
                    <a:p>
                      <a:pPr marL="31750">
                        <a:lnSpc>
                          <a:spcPts val="1845"/>
                        </a:lnSpc>
                        <a:spcBef>
                          <a:spcPts val="495"/>
                        </a:spcBef>
                      </a:pPr>
                      <a:r>
                        <a:rPr dirty="0" sz="1600" spc="-45">
                          <a:latin typeface="宋体"/>
                          <a:cs typeface="宋体"/>
                        </a:rPr>
                        <a:t>省自然资源厅生态修复处</a:t>
                      </a:r>
                      <a:endParaRPr sz="1600">
                        <a:latin typeface="宋体"/>
                        <a:cs typeface="宋体"/>
                      </a:endParaRPr>
                    </a:p>
                  </a:txBody>
                  <a:tcPr marL="0" marR="0" marB="0" marT="62865"/>
                </a:tc>
                <a:tc>
                  <a:txBody>
                    <a:bodyPr/>
                    <a:lstStyle/>
                    <a:p>
                      <a:pPr algn="r" marR="81280">
                        <a:lnSpc>
                          <a:spcPts val="1845"/>
                        </a:lnSpc>
                        <a:spcBef>
                          <a:spcPts val="495"/>
                        </a:spcBef>
                      </a:pPr>
                      <a:r>
                        <a:rPr dirty="0" sz="1600">
                          <a:latin typeface="宋体"/>
                          <a:cs typeface="宋体"/>
                        </a:rPr>
                        <a:t>唐</a:t>
                      </a:r>
                      <a:endParaRPr sz="1600">
                        <a:latin typeface="宋体"/>
                        <a:cs typeface="宋体"/>
                      </a:endParaRPr>
                    </a:p>
                  </a:txBody>
                  <a:tcPr marL="0" marR="0" marB="0" marT="62865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ts val="1845"/>
                        </a:lnSpc>
                        <a:spcBef>
                          <a:spcPts val="495"/>
                        </a:spcBef>
                      </a:pPr>
                      <a:r>
                        <a:rPr dirty="0" sz="1600">
                          <a:latin typeface="宋体"/>
                          <a:cs typeface="宋体"/>
                        </a:rPr>
                        <a:t>晖</a:t>
                      </a:r>
                      <a:endParaRPr sz="1600">
                        <a:latin typeface="宋体"/>
                        <a:cs typeface="宋体"/>
                      </a:endParaRPr>
                    </a:p>
                  </a:txBody>
                  <a:tcPr marL="0" marR="0" marB="0" marT="6286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845"/>
                        </a:lnSpc>
                        <a:spcBef>
                          <a:spcPts val="495"/>
                        </a:spcBef>
                      </a:pPr>
                      <a:r>
                        <a:rPr dirty="0" sz="1600" spc="-20">
                          <a:latin typeface="Times New Roman"/>
                          <a:cs typeface="Times New Roman"/>
                        </a:rPr>
                        <a:t>0731</a:t>
                      </a:r>
                      <a:r>
                        <a:rPr dirty="0" sz="1600" spc="-3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600" spc="-20">
                          <a:latin typeface="Times New Roman"/>
                          <a:cs typeface="Times New Roman"/>
                        </a:rPr>
                        <a:t>899</a:t>
                      </a:r>
                      <a:r>
                        <a:rPr dirty="0" sz="1600" spc="-10">
                          <a:latin typeface="Times New Roman"/>
                          <a:cs typeface="Times New Roman"/>
                        </a:rPr>
                        <a:t>9</a:t>
                      </a:r>
                      <a:r>
                        <a:rPr dirty="0" sz="1600" spc="-20">
                          <a:latin typeface="Times New Roman"/>
                          <a:cs typeface="Times New Roman"/>
                        </a:rPr>
                        <a:t>133</a:t>
                      </a:r>
                      <a:r>
                        <a:rPr dirty="0" sz="1600">
                          <a:latin typeface="Times New Roman"/>
                          <a:cs typeface="Times New Roman"/>
                        </a:rPr>
                        <a:t>3</a:t>
                      </a: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62865"/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1474977" y="7706105"/>
            <a:ext cx="4900295" cy="6654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5">
                <a:latin typeface="宋体"/>
                <a:cs typeface="宋体"/>
              </a:rPr>
              <a:t>附</a:t>
            </a:r>
            <a:r>
              <a:rPr dirty="0" sz="1600" spc="-5">
                <a:latin typeface="宋体"/>
                <a:cs typeface="宋体"/>
              </a:rPr>
              <a:t>件：</a:t>
            </a:r>
            <a:r>
              <a:rPr dirty="0" sz="1600" spc="5">
                <a:latin typeface="宋体"/>
                <a:cs typeface="宋体"/>
              </a:rPr>
              <a:t>湖</a:t>
            </a:r>
            <a:r>
              <a:rPr dirty="0" sz="1600" spc="-5">
                <a:latin typeface="宋体"/>
                <a:cs typeface="宋体"/>
              </a:rPr>
              <a:t>南省国</a:t>
            </a:r>
            <a:r>
              <a:rPr dirty="0" sz="1600" spc="5">
                <a:latin typeface="宋体"/>
                <a:cs typeface="宋体"/>
              </a:rPr>
              <a:t>土</a:t>
            </a:r>
            <a:r>
              <a:rPr dirty="0" sz="1600" spc="-5">
                <a:latin typeface="宋体"/>
                <a:cs typeface="宋体"/>
              </a:rPr>
              <a:t>空间</a:t>
            </a:r>
            <a:r>
              <a:rPr dirty="0" sz="1600" spc="5">
                <a:latin typeface="宋体"/>
                <a:cs typeface="宋体"/>
              </a:rPr>
              <a:t>生</a:t>
            </a:r>
            <a:r>
              <a:rPr dirty="0" sz="1600" spc="-5">
                <a:latin typeface="宋体"/>
                <a:cs typeface="宋体"/>
              </a:rPr>
              <a:t>态保护</a:t>
            </a:r>
            <a:r>
              <a:rPr dirty="0" sz="1600" spc="5">
                <a:latin typeface="宋体"/>
                <a:cs typeface="宋体"/>
              </a:rPr>
              <a:t>修</a:t>
            </a:r>
            <a:r>
              <a:rPr dirty="0" sz="1600" spc="-5">
                <a:latin typeface="宋体"/>
                <a:cs typeface="宋体"/>
              </a:rPr>
              <a:t>复项</a:t>
            </a:r>
            <a:r>
              <a:rPr dirty="0" sz="1600" spc="5">
                <a:latin typeface="宋体"/>
                <a:cs typeface="宋体"/>
              </a:rPr>
              <a:t>目</a:t>
            </a:r>
            <a:r>
              <a:rPr dirty="0" sz="1600" spc="-5">
                <a:latin typeface="宋体"/>
                <a:cs typeface="宋体"/>
              </a:rPr>
              <a:t>预算编</a:t>
            </a:r>
            <a:r>
              <a:rPr dirty="0" sz="1600" spc="5">
                <a:latin typeface="宋体"/>
                <a:cs typeface="宋体"/>
              </a:rPr>
              <a:t>制</a:t>
            </a:r>
            <a:r>
              <a:rPr dirty="0" sz="1600" spc="-5">
                <a:latin typeface="宋体"/>
                <a:cs typeface="宋体"/>
              </a:rPr>
              <a:t>指导</a:t>
            </a:r>
            <a:endParaRPr sz="1600">
              <a:latin typeface="宋体"/>
              <a:cs typeface="宋体"/>
            </a:endParaRPr>
          </a:p>
          <a:p>
            <a:pPr marL="621665">
              <a:lnSpc>
                <a:spcPct val="100000"/>
              </a:lnSpc>
              <a:spcBef>
                <a:spcPts val="1200"/>
              </a:spcBef>
            </a:pPr>
            <a:r>
              <a:rPr dirty="0" sz="1600" spc="5">
                <a:latin typeface="宋体"/>
                <a:cs typeface="宋体"/>
              </a:rPr>
              <a:t>意</a:t>
            </a:r>
            <a:r>
              <a:rPr dirty="0" sz="1600" spc="-5">
                <a:latin typeface="宋体"/>
                <a:cs typeface="宋体"/>
              </a:rPr>
              <a:t>见（</a:t>
            </a:r>
            <a:r>
              <a:rPr dirty="0" sz="1600" spc="5">
                <a:latin typeface="宋体"/>
                <a:cs typeface="宋体"/>
              </a:rPr>
              <a:t>暂</a:t>
            </a:r>
            <a:r>
              <a:rPr dirty="0" sz="1600" spc="-5">
                <a:latin typeface="宋体"/>
                <a:cs typeface="宋体"/>
              </a:rPr>
              <a:t>行）</a:t>
            </a:r>
            <a:endParaRPr sz="1600">
              <a:latin typeface="宋体"/>
              <a:cs typeface="宋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913759" y="8890913"/>
            <a:ext cx="2259965" cy="788035"/>
          </a:xfrm>
          <a:prstGeom prst="rect">
            <a:avLst/>
          </a:prstGeom>
        </p:spPr>
        <p:txBody>
          <a:bodyPr wrap="square" lIns="0" tIns="14986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180"/>
              </a:spcBef>
            </a:pPr>
            <a:r>
              <a:rPr dirty="0" sz="1600" spc="5">
                <a:latin typeface="宋体"/>
                <a:cs typeface="宋体"/>
              </a:rPr>
              <a:t>湖</a:t>
            </a:r>
            <a:r>
              <a:rPr dirty="0" sz="1600" spc="-5">
                <a:latin typeface="宋体"/>
                <a:cs typeface="宋体"/>
              </a:rPr>
              <a:t>南省</a:t>
            </a:r>
            <a:r>
              <a:rPr dirty="0" sz="1600" spc="5">
                <a:latin typeface="宋体"/>
                <a:cs typeface="宋体"/>
              </a:rPr>
              <a:t>自</a:t>
            </a:r>
            <a:r>
              <a:rPr dirty="0" sz="1600" spc="-5">
                <a:latin typeface="宋体"/>
                <a:cs typeface="宋体"/>
              </a:rPr>
              <a:t>然资源</a:t>
            </a:r>
            <a:r>
              <a:rPr dirty="0" sz="1600" spc="5">
                <a:latin typeface="宋体"/>
                <a:cs typeface="宋体"/>
              </a:rPr>
              <a:t>厅</a:t>
            </a:r>
            <a:r>
              <a:rPr dirty="0" sz="1600" spc="-5">
                <a:latin typeface="宋体"/>
                <a:cs typeface="宋体"/>
              </a:rPr>
              <a:t>办公室</a:t>
            </a:r>
            <a:endParaRPr sz="1600">
              <a:latin typeface="宋体"/>
              <a:cs typeface="宋体"/>
            </a:endParaRPr>
          </a:p>
          <a:p>
            <a:pPr algn="ctr">
              <a:lnSpc>
                <a:spcPct val="100000"/>
              </a:lnSpc>
              <a:spcBef>
                <a:spcPts val="1085"/>
              </a:spcBef>
            </a:pPr>
            <a:r>
              <a:rPr dirty="0" sz="1600">
                <a:latin typeface="Times New Roman"/>
                <a:cs typeface="Times New Roman"/>
              </a:rPr>
              <a:t>2022</a:t>
            </a:r>
            <a:r>
              <a:rPr dirty="0" sz="1600" spc="-1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宋体"/>
                <a:cs typeface="宋体"/>
              </a:rPr>
              <a:t>年</a:t>
            </a:r>
            <a:r>
              <a:rPr dirty="0" sz="1600" spc="-400">
                <a:latin typeface="宋体"/>
                <a:cs typeface="宋体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4</a:t>
            </a:r>
            <a:r>
              <a:rPr dirty="0" sz="1600" spc="-1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宋体"/>
                <a:cs typeface="宋体"/>
              </a:rPr>
              <a:t>月</a:t>
            </a:r>
            <a:r>
              <a:rPr dirty="0" sz="1600" spc="-405">
                <a:latin typeface="宋体"/>
                <a:cs typeface="宋体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2 </a:t>
            </a:r>
            <a:r>
              <a:rPr dirty="0" sz="1600" spc="-5">
                <a:latin typeface="宋体"/>
                <a:cs typeface="宋体"/>
              </a:rPr>
              <a:t>日</a:t>
            </a:r>
            <a:endParaRPr sz="1600">
              <a:latin typeface="宋体"/>
              <a:cs typeface="宋体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322953" y="8230869"/>
            <a:ext cx="1512062" cy="151206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3340" rIns="0" bIns="0" rtlCol="0" vert="horz">
            <a:spAutoFit/>
          </a:bodyPr>
          <a:lstStyle/>
          <a:p>
            <a:pPr marL="46355">
              <a:lnSpc>
                <a:spcPct val="100000"/>
              </a:lnSpc>
              <a:spcBef>
                <a:spcPts val="420"/>
              </a:spcBef>
            </a:pPr>
            <a:fld id="{81D60167-4931-47E6-BA6A-407CBD079E47}" type="slidenum">
              <a:rPr dirty="0"/>
              <a:t>14</a:t>
            </a:fld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5265039" y="6836104"/>
            <a:ext cx="167005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 sz="900">
                <a:latin typeface="Times New Roman"/>
                <a:cs typeface="Times New Roman"/>
              </a:rPr>
              <a:t>20</a:t>
            </a:fld>
            <a:endParaRPr sz="9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87983" y="935481"/>
            <a:ext cx="33782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黑体"/>
                <a:cs typeface="黑体"/>
              </a:rPr>
              <a:t>表</a:t>
            </a:r>
            <a:r>
              <a:rPr dirty="0" sz="1400" spc="-425">
                <a:latin typeface="黑体"/>
                <a:cs typeface="黑体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45634" y="1331721"/>
            <a:ext cx="180403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latin typeface="黑体"/>
                <a:cs typeface="黑体"/>
              </a:rPr>
              <a:t>工程施</a:t>
            </a:r>
            <a:r>
              <a:rPr dirty="0" sz="1400" spc="-15">
                <a:latin typeface="黑体"/>
                <a:cs typeface="黑体"/>
              </a:rPr>
              <a:t>工</a:t>
            </a:r>
            <a:r>
              <a:rPr dirty="0" sz="1400">
                <a:latin typeface="黑体"/>
                <a:cs typeface="黑体"/>
              </a:rPr>
              <a:t>费单</a:t>
            </a:r>
            <a:r>
              <a:rPr dirty="0" sz="1400" spc="-15">
                <a:latin typeface="黑体"/>
                <a:cs typeface="黑体"/>
              </a:rPr>
              <a:t>价汇</a:t>
            </a:r>
            <a:r>
              <a:rPr dirty="0" sz="1400">
                <a:latin typeface="黑体"/>
                <a:cs typeface="黑体"/>
              </a:rPr>
              <a:t>总表</a:t>
            </a:r>
            <a:endParaRPr sz="1400">
              <a:latin typeface="黑体"/>
              <a:cs typeface="黑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7983" y="1860550"/>
            <a:ext cx="59690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b="0">
                <a:latin typeface="等线 Light"/>
                <a:cs typeface="等线 Light"/>
              </a:rPr>
              <a:t>项目名称：</a:t>
            </a:r>
            <a:endParaRPr sz="900">
              <a:latin typeface="等线 Light"/>
              <a:cs typeface="等线 Ligh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581138" y="1860550"/>
            <a:ext cx="71120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b="0">
                <a:latin typeface="等线 Light"/>
                <a:cs typeface="等线 Light"/>
              </a:rPr>
              <a:t>金额单位：元</a:t>
            </a:r>
            <a:endParaRPr sz="900">
              <a:latin typeface="等线 Light"/>
              <a:cs typeface="等线 Light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829055" y="2053081"/>
          <a:ext cx="9040495" cy="42957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8625"/>
                <a:gridCol w="631190"/>
                <a:gridCol w="1620520"/>
                <a:gridCol w="448310"/>
                <a:gridCol w="487679"/>
                <a:gridCol w="481329"/>
                <a:gridCol w="487679"/>
                <a:gridCol w="513079"/>
                <a:gridCol w="481329"/>
                <a:gridCol w="508635"/>
                <a:gridCol w="494664"/>
                <a:gridCol w="497840"/>
                <a:gridCol w="480695"/>
                <a:gridCol w="479425"/>
                <a:gridCol w="479425"/>
                <a:gridCol w="505459"/>
              </a:tblGrid>
              <a:tr h="204216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984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序号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8636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定额编号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单项名称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922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单位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直接费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7620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间接费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3398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利润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24460" marR="120014">
                        <a:lnSpc>
                          <a:spcPct val="144700"/>
                        </a:lnSpc>
                        <a:spcBef>
                          <a:spcPts val="489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材料 差价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6222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66675" marR="62230">
                        <a:lnSpc>
                          <a:spcPct val="144700"/>
                        </a:lnSpc>
                        <a:spcBef>
                          <a:spcPts val="489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未计价 材料费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6222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2446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税金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38430" marR="130810">
                        <a:lnSpc>
                          <a:spcPct val="144700"/>
                        </a:lnSpc>
                        <a:spcBef>
                          <a:spcPts val="489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综合 单价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6222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02716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71120">
                        <a:lnSpc>
                          <a:spcPct val="100000"/>
                        </a:lnSpc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人工费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材料费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r" marR="65405">
                        <a:lnSpc>
                          <a:spcPct val="100000"/>
                        </a:lnSpc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机械费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直接工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  <a:p>
                      <a:pPr marL="141605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程费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措施费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合计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222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222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222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573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208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（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900" b="0">
                          <a:latin typeface="等线 Light"/>
                          <a:cs typeface="等线 Light"/>
                        </a:rPr>
                        <a:t>）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548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（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dirty="0" sz="900" b="0">
                          <a:latin typeface="等线 Light"/>
                          <a:cs typeface="等线 Light"/>
                        </a:rPr>
                        <a:t>）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（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dirty="0" sz="900" b="0">
                          <a:latin typeface="等线 Light"/>
                          <a:cs typeface="等线 Light"/>
                        </a:rPr>
                        <a:t>）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（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dirty="0" sz="900" b="0">
                          <a:latin typeface="等线 Light"/>
                          <a:cs typeface="等线 Light"/>
                        </a:rPr>
                        <a:t>）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（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dirty="0" sz="900" b="0">
                          <a:latin typeface="等线 Light"/>
                          <a:cs typeface="等线 Light"/>
                        </a:rPr>
                        <a:t>）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9271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（</a:t>
                      </a:r>
                      <a:r>
                        <a:rPr dirty="0" sz="900" spc="5">
                          <a:latin typeface="Times New Roman"/>
                          <a:cs typeface="Times New Roman"/>
                        </a:rPr>
                        <a:t>6</a:t>
                      </a:r>
                      <a:r>
                        <a:rPr dirty="0" sz="900" b="0">
                          <a:latin typeface="等线 Light"/>
                          <a:cs typeface="等线 Light"/>
                        </a:rPr>
                        <a:t>）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（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dirty="0" sz="900" b="0">
                          <a:latin typeface="等线 Light"/>
                          <a:cs typeface="等线 Light"/>
                        </a:rPr>
                        <a:t>）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（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dirty="0" sz="900" b="0">
                          <a:latin typeface="等线 Light"/>
                          <a:cs typeface="等线 Light"/>
                        </a:rPr>
                        <a:t>）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（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9</a:t>
                      </a:r>
                      <a:r>
                        <a:rPr dirty="0" sz="900" b="0">
                          <a:latin typeface="等线 Light"/>
                          <a:cs typeface="等线 Light"/>
                        </a:rPr>
                        <a:t>）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62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（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dirty="0" sz="900" b="0">
                          <a:latin typeface="等线 Light"/>
                          <a:cs typeface="等线 Light"/>
                        </a:rPr>
                        <a:t>）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937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900" spc="-10" b="0">
                          <a:latin typeface="等线 Light"/>
                          <a:cs typeface="等线 Light"/>
                        </a:rPr>
                        <a:t>（</a:t>
                      </a:r>
                      <a:r>
                        <a:rPr dirty="0" sz="900" spc="-10">
                          <a:latin typeface="Times New Roman"/>
                          <a:cs typeface="Times New Roman"/>
                        </a:rPr>
                        <a:t>11</a:t>
                      </a:r>
                      <a:r>
                        <a:rPr dirty="0" sz="900" spc="-10" b="0">
                          <a:latin typeface="等线 Light"/>
                          <a:cs typeface="等线 Light"/>
                        </a:rPr>
                        <a:t>）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（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12</a:t>
                      </a:r>
                      <a:r>
                        <a:rPr dirty="0" sz="900" b="0">
                          <a:latin typeface="等线 Light"/>
                          <a:cs typeface="等线 Light"/>
                        </a:rPr>
                        <a:t>）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（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13</a:t>
                      </a:r>
                      <a:r>
                        <a:rPr dirty="0" sz="900" b="0">
                          <a:latin typeface="等线 Light"/>
                          <a:cs typeface="等线 Light"/>
                        </a:rPr>
                        <a:t>）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（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14</a:t>
                      </a:r>
                      <a:r>
                        <a:rPr dirty="0" sz="900" b="0">
                          <a:latin typeface="等线 Light"/>
                          <a:cs typeface="等线 Light"/>
                        </a:rPr>
                        <a:t>）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（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15</a:t>
                      </a:r>
                      <a:r>
                        <a:rPr dirty="0" sz="900" b="0">
                          <a:latin typeface="等线 Light"/>
                          <a:cs typeface="等线 Light"/>
                        </a:rPr>
                        <a:t>）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2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900" b="1">
                          <a:latin typeface="等线"/>
                          <a:cs typeface="等线"/>
                        </a:rPr>
                        <a:t>一</a:t>
                      </a:r>
                      <a:endParaRPr sz="900">
                        <a:latin typeface="等线"/>
                        <a:cs typeface="等线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2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1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3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2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二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2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1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3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2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（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900" b="0">
                          <a:latin typeface="等线 Light"/>
                          <a:cs typeface="等线 Light"/>
                        </a:rPr>
                        <a:t>）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599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010"/>
                        </a:lnSpc>
                      </a:pPr>
                      <a:r>
                        <a:rPr dirty="0" baseline="-18518" sz="1350" spc="-15"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dirty="0" sz="600" spc="-10">
                          <a:latin typeface="Times New Roman"/>
                          <a:cs typeface="Times New Roman"/>
                        </a:rPr>
                        <a:t>3</a:t>
                      </a: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2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三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2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1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3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2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94"/>
                        </a:lnSpc>
                      </a:pPr>
                      <a:r>
                        <a:rPr dirty="0" baseline="-18518" sz="1350" spc="-15"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dirty="0" sz="600" spc="-10">
                          <a:latin typeface="Times New Roman"/>
                          <a:cs typeface="Times New Roman"/>
                        </a:rPr>
                        <a:t>3</a:t>
                      </a: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2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四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21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1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3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（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900" b="0">
                          <a:latin typeface="等线 Light"/>
                          <a:cs typeface="等线 Light"/>
                        </a:rPr>
                        <a:t>）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2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994"/>
                        </a:lnSpc>
                      </a:pPr>
                      <a:r>
                        <a:rPr dirty="0" baseline="-18518" sz="1350" spc="-15"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dirty="0" sz="600" spc="-10">
                          <a:latin typeface="Times New Roman"/>
                          <a:cs typeface="Times New Roman"/>
                        </a:rPr>
                        <a:t>3</a:t>
                      </a: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59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2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五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2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469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……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3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568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总计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469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——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3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887983" y="6453327"/>
            <a:ext cx="591312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b="0">
                <a:latin typeface="等线 Light"/>
                <a:cs typeface="等线 Light"/>
              </a:rPr>
              <a:t>注：按《湖南省土地开发整理项目预算补充定额标准（试行</a:t>
            </a:r>
            <a:r>
              <a:rPr dirty="0" sz="900" spc="-445" b="0">
                <a:latin typeface="等线 Light"/>
                <a:cs typeface="等线 Light"/>
              </a:rPr>
              <a:t>）</a:t>
            </a:r>
            <a:r>
              <a:rPr dirty="0" sz="900" b="0">
                <a:latin typeface="等线 Light"/>
                <a:cs typeface="等线 Light"/>
              </a:rPr>
              <a:t>》或《湖南省水利水电建筑工程预算定额》计价的工程。</a:t>
            </a:r>
            <a:endParaRPr sz="900">
              <a:latin typeface="等线 Light"/>
              <a:cs typeface="等线 Light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5265039" y="6836104"/>
            <a:ext cx="167005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 sz="900">
                <a:latin typeface="Times New Roman"/>
                <a:cs typeface="Times New Roman"/>
              </a:rPr>
              <a:t>20</a:t>
            </a:fld>
            <a:endParaRPr sz="9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87983" y="935481"/>
            <a:ext cx="33782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黑体"/>
                <a:cs typeface="黑体"/>
              </a:rPr>
              <a:t>表</a:t>
            </a:r>
            <a:r>
              <a:rPr dirty="0" sz="1400" spc="-425">
                <a:latin typeface="黑体"/>
                <a:cs typeface="黑体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78934" y="1331721"/>
            <a:ext cx="233743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latin typeface="黑体"/>
                <a:cs typeface="黑体"/>
              </a:rPr>
              <a:t>分部分</a:t>
            </a:r>
            <a:r>
              <a:rPr dirty="0" sz="1400" spc="-15">
                <a:latin typeface="黑体"/>
                <a:cs typeface="黑体"/>
              </a:rPr>
              <a:t>项</a:t>
            </a:r>
            <a:r>
              <a:rPr dirty="0" sz="1400">
                <a:latin typeface="黑体"/>
                <a:cs typeface="黑体"/>
              </a:rPr>
              <a:t>工程</a:t>
            </a:r>
            <a:r>
              <a:rPr dirty="0" sz="1400" spc="-15">
                <a:latin typeface="黑体"/>
                <a:cs typeface="黑体"/>
              </a:rPr>
              <a:t>单价</a:t>
            </a:r>
            <a:r>
              <a:rPr dirty="0" sz="1400">
                <a:latin typeface="黑体"/>
                <a:cs typeface="黑体"/>
              </a:rPr>
              <a:t>分析汇</a:t>
            </a:r>
            <a:r>
              <a:rPr dirty="0" sz="1400" spc="-15">
                <a:latin typeface="黑体"/>
                <a:cs typeface="黑体"/>
              </a:rPr>
              <a:t>总</a:t>
            </a:r>
            <a:r>
              <a:rPr dirty="0" sz="1400">
                <a:latin typeface="黑体"/>
                <a:cs typeface="黑体"/>
              </a:rPr>
              <a:t>表</a:t>
            </a:r>
            <a:endParaRPr sz="1400">
              <a:latin typeface="黑体"/>
              <a:cs typeface="黑体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829055" y="1854961"/>
          <a:ext cx="9040495" cy="3606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4010"/>
                <a:gridCol w="818515"/>
                <a:gridCol w="680085"/>
                <a:gridCol w="407035"/>
                <a:gridCol w="402589"/>
                <a:gridCol w="152400"/>
                <a:gridCol w="961389"/>
                <a:gridCol w="353060"/>
                <a:gridCol w="353060"/>
                <a:gridCol w="354964"/>
                <a:gridCol w="266064"/>
                <a:gridCol w="707389"/>
                <a:gridCol w="440689"/>
                <a:gridCol w="533400"/>
                <a:gridCol w="354965"/>
                <a:gridCol w="507365"/>
                <a:gridCol w="554354"/>
                <a:gridCol w="370204"/>
                <a:gridCol w="475615"/>
              </a:tblGrid>
              <a:tr h="368808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289560">
                        <a:lnSpc>
                          <a:spcPct val="100000"/>
                        </a:lnSpc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工程名称：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12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82245">
                        <a:lnSpc>
                          <a:spcPct val="100000"/>
                        </a:lnSpc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标段：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12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184150">
                        <a:lnSpc>
                          <a:spcPct val="100000"/>
                        </a:lnSpc>
                        <a:tabLst>
                          <a:tab pos="527050" algn="l"/>
                        </a:tabLst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共	页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127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67665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09220" marR="102235">
                        <a:lnSpc>
                          <a:spcPct val="144400"/>
                        </a:lnSpc>
                        <a:spcBef>
                          <a:spcPts val="790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序 号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79705" marR="115570" indent="-56515">
                        <a:lnSpc>
                          <a:spcPct val="144400"/>
                        </a:lnSpc>
                        <a:spcBef>
                          <a:spcPts val="790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消耗量标准 定额编号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11125">
                        <a:lnSpc>
                          <a:spcPct val="100000"/>
                        </a:lnSpc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项目名称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86360">
                        <a:lnSpc>
                          <a:spcPct val="100000"/>
                        </a:lnSpc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单位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61290">
                        <a:lnSpc>
                          <a:spcPct val="100000"/>
                        </a:lnSpc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数量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20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单 价</a:t>
                      </a:r>
                      <a:r>
                        <a:rPr dirty="0" sz="900" spc="-70" b="0">
                          <a:latin typeface="等线 Light"/>
                          <a:cs typeface="等线 Light"/>
                        </a:rPr>
                        <a:t>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( </a:t>
                      </a:r>
                      <a:r>
                        <a:rPr dirty="0" sz="900" b="0">
                          <a:latin typeface="等线 Light"/>
                          <a:cs typeface="等线 Light"/>
                        </a:rPr>
                        <a:t>元 </a:t>
                      </a:r>
                      <a:r>
                        <a:rPr dirty="0" sz="900">
                          <a:latin typeface="Times New Roman"/>
                          <a:cs typeface="Times New Roman"/>
                        </a:rPr>
                        <a:t>)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41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 marL="162560" marR="99060" indent="-56515">
                        <a:lnSpc>
                          <a:spcPct val="144400"/>
                        </a:lnSpc>
                        <a:spcBef>
                          <a:spcPts val="470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管理 费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596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51765" marR="88265" indent="-58419">
                        <a:lnSpc>
                          <a:spcPct val="144400"/>
                        </a:lnSpc>
                        <a:spcBef>
                          <a:spcPts val="470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其他管 理费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596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marL="118745" marR="114300">
                        <a:lnSpc>
                          <a:spcPct val="144400"/>
                        </a:lnSpc>
                        <a:spcBef>
                          <a:spcPts val="470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利 润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596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38430" marR="76835" indent="-58419">
                        <a:lnSpc>
                          <a:spcPct val="144400"/>
                        </a:lnSpc>
                        <a:spcBef>
                          <a:spcPts val="470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总价措 施费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596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安全文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  <a:p>
                      <a:pPr marL="219075" marR="99695" indent="-114300">
                        <a:lnSpc>
                          <a:spcPct val="144400"/>
                        </a:lnSpc>
                        <a:spcBef>
                          <a:spcPts val="5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明施工 费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71120" marR="63500">
                        <a:lnSpc>
                          <a:spcPct val="144400"/>
                        </a:lnSpc>
                        <a:spcBef>
                          <a:spcPts val="470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销项 税额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596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21920">
                        <a:lnSpc>
                          <a:spcPct val="100000"/>
                        </a:lnSpc>
                        <a:spcBef>
                          <a:spcPts val="720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合计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（元）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3171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78740">
                        <a:lnSpc>
                          <a:spcPct val="100000"/>
                        </a:lnSpc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合计（直接费）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80975">
                        <a:lnSpc>
                          <a:spcPct val="100000"/>
                        </a:lnSpc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人工费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82880">
                        <a:lnSpc>
                          <a:spcPct val="100000"/>
                        </a:lnSpc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材料费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marL="126364">
                        <a:lnSpc>
                          <a:spcPct val="100000"/>
                        </a:lnSpc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机械费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96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96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96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96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96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216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%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3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%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3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%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3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%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3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%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3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%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3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215">
                <a:tc>
                  <a:txBody>
                    <a:bodyPr/>
                    <a:lstStyle/>
                    <a:p>
                      <a:pPr algn="r" marR="10223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一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清单编码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46926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累计（元）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216">
                <a:tc>
                  <a:txBody>
                    <a:bodyPr/>
                    <a:lstStyle/>
                    <a:p>
                      <a:pPr algn="r" marR="13208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1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3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定额编号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5739">
                <a:tc>
                  <a:txBody>
                    <a:bodyPr/>
                    <a:lstStyle/>
                    <a:p>
                      <a:pPr algn="r" marR="13208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2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85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定额编号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216">
                <a:tc>
                  <a:txBody>
                    <a:bodyPr/>
                    <a:lstStyle/>
                    <a:p>
                      <a:pPr algn="r" marR="13208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3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3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定额编号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39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dirty="0" sz="900" b="1">
                          <a:latin typeface="Times New Roman"/>
                          <a:cs typeface="Times New Roman"/>
                        </a:rPr>
                        <a:t>……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95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215">
                <a:tc>
                  <a:txBody>
                    <a:bodyPr/>
                    <a:lstStyle/>
                    <a:p>
                      <a:pPr algn="r" marR="10223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二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970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清单编码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35623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累计（元）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216">
                <a:tc>
                  <a:txBody>
                    <a:bodyPr/>
                    <a:lstStyle/>
                    <a:p>
                      <a:pPr algn="r" marR="13208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1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3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定额编号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215">
                <a:tc>
                  <a:txBody>
                    <a:bodyPr/>
                    <a:lstStyle/>
                    <a:p>
                      <a:pPr algn="r" marR="13208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2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3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定额编号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216">
                <a:tc>
                  <a:txBody>
                    <a:bodyPr/>
                    <a:lstStyle/>
                    <a:p>
                      <a:pPr algn="r" marR="13208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900">
                          <a:latin typeface="Times New Roman"/>
                          <a:cs typeface="Times New Roman"/>
                        </a:rPr>
                        <a:t>3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3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定额编号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209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36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dirty="0" sz="900" b="1">
                          <a:latin typeface="Times New Roman"/>
                          <a:cs typeface="Times New Roman"/>
                        </a:rPr>
                        <a:t>……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95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3651">
                <a:tc>
                  <a:txBody>
                    <a:bodyPr/>
                    <a:lstStyle/>
                    <a:p>
                      <a:pPr algn="r" marR="143510">
                        <a:lnSpc>
                          <a:spcPct val="100000"/>
                        </a:lnSpc>
                        <a:spcBef>
                          <a:spcPts val="705"/>
                        </a:spcBef>
                      </a:pPr>
                      <a:r>
                        <a:rPr dirty="0" sz="900" b="1">
                          <a:latin typeface="Times New Roman"/>
                          <a:cs typeface="Times New Roman"/>
                        </a:rPr>
                        <a:t>…</a:t>
                      </a: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95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marL="356235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dirty="0" sz="900" b="0">
                          <a:latin typeface="等线 Light"/>
                          <a:cs typeface="等线 Light"/>
                        </a:rPr>
                        <a:t>累计（元）</a:t>
                      </a:r>
                      <a:endParaRPr sz="900">
                        <a:latin typeface="等线 Light"/>
                        <a:cs typeface="等线 Light"/>
                      </a:endParaRPr>
                    </a:p>
                  </a:txBody>
                  <a:tcPr marL="0" marR="0" marB="0" marT="806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887983" y="5566028"/>
            <a:ext cx="631253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b="0">
                <a:latin typeface="等线 Light"/>
                <a:cs typeface="等线 Light"/>
              </a:rPr>
              <a:t>注：本表适用于按现行湖南省建设工程预算定额标准计价的工程，总价措施费包含冬雨季施工增加费和压缩工期措施增加费。</a:t>
            </a:r>
            <a:endParaRPr sz="900">
              <a:latin typeface="等线 Light"/>
              <a:cs typeface="等线 Light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3698366" y="9789616"/>
            <a:ext cx="167005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 sz="900">
                <a:latin typeface="Times New Roman"/>
                <a:cs typeface="Times New Roman"/>
              </a:rPr>
              <a:t>22</a:t>
            </a:fld>
            <a:endParaRPr sz="9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130604" y="985773"/>
            <a:ext cx="33718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黑体"/>
                <a:cs typeface="黑体"/>
              </a:rPr>
              <a:t>表</a:t>
            </a:r>
            <a:r>
              <a:rPr dirty="0" sz="1400" spc="-430">
                <a:latin typeface="黑体"/>
                <a:cs typeface="黑体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7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57270" y="1382013"/>
            <a:ext cx="144907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黑体"/>
                <a:cs typeface="黑体"/>
              </a:rPr>
              <a:t>设备购</a:t>
            </a:r>
            <a:r>
              <a:rPr dirty="0" sz="1400" spc="-15">
                <a:latin typeface="黑体"/>
                <a:cs typeface="黑体"/>
              </a:rPr>
              <a:t>置</a:t>
            </a:r>
            <a:r>
              <a:rPr dirty="0" sz="1400">
                <a:latin typeface="黑体"/>
                <a:cs typeface="黑体"/>
              </a:rPr>
              <a:t>费预</a:t>
            </a:r>
            <a:r>
              <a:rPr dirty="0" sz="1400" spc="-15">
                <a:latin typeface="黑体"/>
                <a:cs typeface="黑体"/>
              </a:rPr>
              <a:t>算</a:t>
            </a:r>
            <a:r>
              <a:rPr dirty="0" sz="1400">
                <a:latin typeface="黑体"/>
                <a:cs typeface="黑体"/>
              </a:rPr>
              <a:t>表</a:t>
            </a:r>
            <a:endParaRPr sz="1400">
              <a:latin typeface="黑体"/>
              <a:cs typeface="黑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30604" y="1895602"/>
            <a:ext cx="694690" cy="186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50" spc="5" b="0">
                <a:latin typeface="等线 Light"/>
                <a:cs typeface="等线 Light"/>
              </a:rPr>
              <a:t>项目</a:t>
            </a:r>
            <a:r>
              <a:rPr dirty="0" sz="1050" spc="-10" b="0">
                <a:latin typeface="等线 Light"/>
                <a:cs typeface="等线 Light"/>
              </a:rPr>
              <a:t>名</a:t>
            </a:r>
            <a:r>
              <a:rPr dirty="0" sz="1050" spc="5" b="0">
                <a:latin typeface="等线 Light"/>
                <a:cs typeface="等线 Light"/>
              </a:rPr>
              <a:t>称：</a:t>
            </a:r>
            <a:endParaRPr sz="1050">
              <a:latin typeface="等线 Light"/>
              <a:cs typeface="等线 Ligh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197477" y="1895602"/>
            <a:ext cx="827405" cy="186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50" spc="5" b="0">
                <a:latin typeface="等线 Light"/>
                <a:cs typeface="等线 Light"/>
              </a:rPr>
              <a:t>金额</a:t>
            </a:r>
            <a:r>
              <a:rPr dirty="0" sz="1050" spc="-10" b="0">
                <a:latin typeface="等线 Light"/>
                <a:cs typeface="等线 Light"/>
              </a:rPr>
              <a:t>单</a:t>
            </a:r>
            <a:r>
              <a:rPr dirty="0" sz="1050" spc="5" b="0">
                <a:latin typeface="等线 Light"/>
                <a:cs typeface="等线 Light"/>
              </a:rPr>
              <a:t>位</a:t>
            </a:r>
            <a:r>
              <a:rPr dirty="0" sz="1050" spc="-10" b="0">
                <a:latin typeface="等线 Light"/>
                <a:cs typeface="等线 Light"/>
              </a:rPr>
              <a:t>：</a:t>
            </a:r>
            <a:r>
              <a:rPr dirty="0" sz="1050" spc="5" b="0">
                <a:latin typeface="等线 Light"/>
                <a:cs typeface="等线 Light"/>
              </a:rPr>
              <a:t>元</a:t>
            </a:r>
            <a:endParaRPr sz="1050">
              <a:latin typeface="等线 Light"/>
              <a:cs typeface="等线 Light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858316" y="2103373"/>
          <a:ext cx="5847080" cy="16421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4190"/>
                <a:gridCol w="687070"/>
                <a:gridCol w="795655"/>
                <a:gridCol w="687069"/>
                <a:gridCol w="723900"/>
                <a:gridCol w="868680"/>
                <a:gridCol w="688975"/>
                <a:gridCol w="880745"/>
              </a:tblGrid>
              <a:tr h="204215">
                <a:tc rowSpan="2"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序号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085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设备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名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称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638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规格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单位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数量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单价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合计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说明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216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085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(1)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94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(2)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(3)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(4)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(5)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(6)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(7)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2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57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2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2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59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216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总计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50" b="0">
                          <a:latin typeface="等线 Light"/>
                          <a:cs typeface="等线 Light"/>
                        </a:rPr>
                        <a:t>－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50" b="0">
                          <a:latin typeface="等线 Light"/>
                          <a:cs typeface="等线 Light"/>
                        </a:rPr>
                        <a:t>－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50" b="0">
                          <a:latin typeface="等线 Light"/>
                          <a:cs typeface="等线 Light"/>
                        </a:rPr>
                        <a:t>－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050" b="0">
                          <a:latin typeface="等线 Light"/>
                          <a:cs typeface="等线 Light"/>
                        </a:rPr>
                        <a:t>－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1130604" y="3849751"/>
            <a:ext cx="566547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b="0">
                <a:latin typeface="等线 Light"/>
                <a:cs typeface="等线 Light"/>
              </a:rPr>
              <a:t>填表说明</a:t>
            </a:r>
            <a:r>
              <a:rPr dirty="0" sz="900" spc="-75" b="0">
                <a:latin typeface="等线 Light"/>
                <a:cs typeface="等线 Light"/>
              </a:rPr>
              <a:t>：</a:t>
            </a:r>
            <a:r>
              <a:rPr dirty="0" sz="900" spc="5">
                <a:latin typeface="Times New Roman"/>
                <a:cs typeface="Times New Roman"/>
              </a:rPr>
              <a:t>1</a:t>
            </a:r>
            <a:r>
              <a:rPr dirty="0" sz="900">
                <a:latin typeface="Times New Roman"/>
                <a:cs typeface="Times New Roman"/>
              </a:rPr>
              <a:t>.</a:t>
            </a:r>
            <a:r>
              <a:rPr dirty="0" sz="900" b="0">
                <a:latin typeface="等线 Light"/>
                <a:cs typeface="等线 Light"/>
              </a:rPr>
              <a:t>本表应根据具</a:t>
            </a:r>
            <a:r>
              <a:rPr dirty="0" sz="900" spc="-15" b="0">
                <a:latin typeface="等线 Light"/>
                <a:cs typeface="等线 Light"/>
              </a:rPr>
              <a:t>体</a:t>
            </a:r>
            <a:r>
              <a:rPr dirty="0" sz="900" b="0">
                <a:latin typeface="等线 Light"/>
                <a:cs typeface="等线 Light"/>
              </a:rPr>
              <a:t>的设备购置进行计算</a:t>
            </a:r>
            <a:r>
              <a:rPr dirty="0" sz="900" spc="-75" b="0">
                <a:latin typeface="等线 Light"/>
                <a:cs typeface="等线 Light"/>
              </a:rPr>
              <a:t>，</a:t>
            </a:r>
            <a:r>
              <a:rPr dirty="0" sz="900" b="0">
                <a:latin typeface="等线 Light"/>
                <a:cs typeface="等线 Light"/>
              </a:rPr>
              <a:t>包括设备规格</a:t>
            </a:r>
            <a:r>
              <a:rPr dirty="0" sz="900" spc="-75" b="0">
                <a:latin typeface="等线 Light"/>
                <a:cs typeface="等线 Light"/>
              </a:rPr>
              <a:t>、</a:t>
            </a:r>
            <a:r>
              <a:rPr dirty="0" sz="900" b="0">
                <a:latin typeface="等线 Light"/>
                <a:cs typeface="等线 Light"/>
              </a:rPr>
              <a:t>单位</a:t>
            </a:r>
            <a:r>
              <a:rPr dirty="0" sz="900" spc="-75" b="0">
                <a:latin typeface="等线 Light"/>
                <a:cs typeface="等线 Light"/>
              </a:rPr>
              <a:t>、</a:t>
            </a:r>
            <a:r>
              <a:rPr dirty="0" sz="900" b="0">
                <a:latin typeface="等线 Light"/>
                <a:cs typeface="等线 Light"/>
              </a:rPr>
              <a:t>数量</a:t>
            </a:r>
            <a:r>
              <a:rPr dirty="0" sz="900" spc="-75" b="0">
                <a:latin typeface="等线 Light"/>
                <a:cs typeface="等线 Light"/>
              </a:rPr>
              <a:t>、</a:t>
            </a:r>
            <a:r>
              <a:rPr dirty="0" sz="900" b="0">
                <a:latin typeface="等线 Light"/>
                <a:cs typeface="等线 Light"/>
              </a:rPr>
              <a:t>单价</a:t>
            </a:r>
            <a:r>
              <a:rPr dirty="0" sz="900" spc="-15" b="0">
                <a:latin typeface="等线 Light"/>
                <a:cs typeface="等线 Light"/>
              </a:rPr>
              <a:t>以</a:t>
            </a:r>
            <a:r>
              <a:rPr dirty="0" sz="900" b="0">
                <a:latin typeface="等线 Light"/>
                <a:cs typeface="等线 Light"/>
              </a:rPr>
              <a:t>及需要说明的有关问</a:t>
            </a:r>
            <a:r>
              <a:rPr dirty="0" sz="900" spc="5" b="0">
                <a:latin typeface="等线 Light"/>
                <a:cs typeface="等线 Light"/>
              </a:rPr>
              <a:t>题</a:t>
            </a:r>
            <a:r>
              <a:rPr dirty="0" sz="900" b="0">
                <a:latin typeface="等线 Light"/>
                <a:cs typeface="等线 Light"/>
              </a:rPr>
              <a:t>。</a:t>
            </a:r>
            <a:endParaRPr sz="900">
              <a:latin typeface="等线 Light"/>
              <a:cs typeface="等线 Light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850">
              <a:latin typeface="Times New Roman"/>
              <a:cs typeface="Times New Roman"/>
            </a:endParaRPr>
          </a:p>
          <a:p>
            <a:pPr marL="583565">
              <a:lnSpc>
                <a:spcPct val="100000"/>
              </a:lnSpc>
            </a:pPr>
            <a:r>
              <a:rPr dirty="0" sz="900">
                <a:latin typeface="Times New Roman"/>
                <a:cs typeface="Times New Roman"/>
              </a:rPr>
              <a:t>2.</a:t>
            </a:r>
            <a:r>
              <a:rPr dirty="0" sz="900" b="0">
                <a:latin typeface="等线 Light"/>
                <a:cs typeface="等线 Light"/>
              </a:rPr>
              <a:t>表中</a:t>
            </a:r>
            <a:r>
              <a:rPr dirty="0" sz="900" spc="-45" b="0">
                <a:latin typeface="等线 Light"/>
                <a:cs typeface="等线 Light"/>
              </a:rPr>
              <a:t>（</a:t>
            </a:r>
            <a:r>
              <a:rPr dirty="0" sz="900" spc="-45">
                <a:latin typeface="Times New Roman"/>
                <a:cs typeface="Times New Roman"/>
              </a:rPr>
              <a:t>6</a:t>
            </a:r>
            <a:r>
              <a:rPr dirty="0" sz="900" spc="-45" b="0">
                <a:latin typeface="等线 Light"/>
                <a:cs typeface="等线 Light"/>
              </a:rPr>
              <a:t>）＝（</a:t>
            </a:r>
            <a:r>
              <a:rPr dirty="0" sz="900" spc="-45">
                <a:latin typeface="Times New Roman"/>
                <a:cs typeface="Times New Roman"/>
              </a:rPr>
              <a:t>4</a:t>
            </a:r>
            <a:r>
              <a:rPr dirty="0" sz="900" spc="-45" b="0">
                <a:latin typeface="等线 Light"/>
                <a:cs typeface="等线 Light"/>
              </a:rPr>
              <a:t>）</a:t>
            </a:r>
            <a:r>
              <a:rPr dirty="0" sz="900" spc="-45">
                <a:latin typeface="Times New Roman"/>
                <a:cs typeface="Times New Roman"/>
              </a:rPr>
              <a:t>×</a:t>
            </a:r>
            <a:r>
              <a:rPr dirty="0" sz="900" spc="-45" b="0">
                <a:latin typeface="等线 Light"/>
                <a:cs typeface="等线 Light"/>
              </a:rPr>
              <a:t>（</a:t>
            </a:r>
            <a:r>
              <a:rPr dirty="0" sz="900" spc="-45">
                <a:latin typeface="Times New Roman"/>
                <a:cs typeface="Times New Roman"/>
              </a:rPr>
              <a:t>5</a:t>
            </a:r>
            <a:r>
              <a:rPr dirty="0" sz="900" spc="-45" b="0">
                <a:latin typeface="等线 Light"/>
                <a:cs typeface="等线 Light"/>
              </a:rPr>
              <a:t>）</a:t>
            </a:r>
            <a:r>
              <a:rPr dirty="0" sz="900" spc="-459" b="0">
                <a:latin typeface="等线 Light"/>
                <a:cs typeface="等线 Light"/>
              </a:rPr>
              <a:t>。</a:t>
            </a:r>
            <a:endParaRPr sz="900">
              <a:latin typeface="等线 Light"/>
              <a:cs typeface="等线 Light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3698366" y="9789616"/>
            <a:ext cx="167005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 sz="900">
                <a:latin typeface="Times New Roman"/>
                <a:cs typeface="Times New Roman"/>
              </a:rPr>
              <a:t>22</a:t>
            </a:fld>
            <a:endParaRPr sz="9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130604" y="985773"/>
            <a:ext cx="33718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黑体"/>
                <a:cs typeface="黑体"/>
              </a:rPr>
              <a:t>表</a:t>
            </a:r>
            <a:r>
              <a:rPr dirty="0" sz="1400" spc="-430">
                <a:latin typeface="黑体"/>
                <a:cs typeface="黑体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8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145663" y="1382013"/>
            <a:ext cx="127254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黑体"/>
                <a:cs typeface="黑体"/>
              </a:rPr>
              <a:t>其他费</a:t>
            </a:r>
            <a:r>
              <a:rPr dirty="0" sz="1400" spc="-15">
                <a:latin typeface="黑体"/>
                <a:cs typeface="黑体"/>
              </a:rPr>
              <a:t>用</a:t>
            </a:r>
            <a:r>
              <a:rPr dirty="0" sz="1400">
                <a:latin typeface="黑体"/>
                <a:cs typeface="黑体"/>
              </a:rPr>
              <a:t>预算表</a:t>
            </a:r>
            <a:endParaRPr sz="1400">
              <a:latin typeface="黑体"/>
              <a:cs typeface="黑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30604" y="1895602"/>
            <a:ext cx="694690" cy="186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50" b="0">
                <a:latin typeface="等线 Light"/>
                <a:cs typeface="等线 Light"/>
              </a:rPr>
              <a:t>项</a:t>
            </a:r>
            <a:r>
              <a:rPr dirty="0" sz="1050" spc="5" b="0">
                <a:latin typeface="等线 Light"/>
                <a:cs typeface="等线 Light"/>
              </a:rPr>
              <a:t>目</a:t>
            </a:r>
            <a:r>
              <a:rPr dirty="0" sz="1050" spc="-10" b="0">
                <a:latin typeface="等线 Light"/>
                <a:cs typeface="等线 Light"/>
              </a:rPr>
              <a:t>名</a:t>
            </a:r>
            <a:r>
              <a:rPr dirty="0" sz="1050" spc="5" b="0">
                <a:latin typeface="等线 Light"/>
                <a:cs typeface="等线 Light"/>
              </a:rPr>
              <a:t>称：</a:t>
            </a:r>
            <a:endParaRPr sz="1050">
              <a:latin typeface="等线 Light"/>
              <a:cs typeface="等线 Ligh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64889" y="1895602"/>
            <a:ext cx="960119" cy="186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50" spc="-10" b="0">
                <a:latin typeface="等线 Light"/>
                <a:cs typeface="等线 Light"/>
              </a:rPr>
              <a:t>金</a:t>
            </a:r>
            <a:r>
              <a:rPr dirty="0" sz="1050" spc="5" b="0">
                <a:latin typeface="等线 Light"/>
                <a:cs typeface="等线 Light"/>
              </a:rPr>
              <a:t>额单</a:t>
            </a:r>
            <a:r>
              <a:rPr dirty="0" sz="1050" spc="-10" b="0">
                <a:latin typeface="等线 Light"/>
                <a:cs typeface="等线 Light"/>
              </a:rPr>
              <a:t>位</a:t>
            </a:r>
            <a:r>
              <a:rPr dirty="0" sz="1050" spc="5" b="0">
                <a:latin typeface="等线 Light"/>
                <a:cs typeface="等线 Light"/>
              </a:rPr>
              <a:t>：</a:t>
            </a:r>
            <a:r>
              <a:rPr dirty="0" sz="1050" spc="-10" b="0">
                <a:latin typeface="等线 Light"/>
                <a:cs typeface="等线 Light"/>
              </a:rPr>
              <a:t>万</a:t>
            </a:r>
            <a:r>
              <a:rPr dirty="0" sz="1050" spc="5" b="0">
                <a:latin typeface="等线 Light"/>
                <a:cs typeface="等线 Light"/>
              </a:rPr>
              <a:t>元</a:t>
            </a:r>
            <a:endParaRPr sz="1050">
              <a:latin typeface="等线 Light"/>
              <a:cs typeface="等线 Light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809548" y="2103373"/>
          <a:ext cx="5954395" cy="2275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9430"/>
                <a:gridCol w="1621789"/>
                <a:gridCol w="1790700"/>
                <a:gridCol w="899160"/>
                <a:gridCol w="1112519"/>
              </a:tblGrid>
              <a:tr h="402336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26364">
                        <a:lnSpc>
                          <a:spcPct val="100000"/>
                        </a:lnSpc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序号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费用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名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称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060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计算式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060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预算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金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额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060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3185" marR="31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各项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费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用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占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其他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50" b="0">
                          <a:latin typeface="等线 Light"/>
                          <a:cs typeface="等线 Light"/>
                        </a:rPr>
                        <a:t>费用</a:t>
                      </a:r>
                      <a:r>
                        <a:rPr dirty="0" sz="1050" spc="-15" b="0">
                          <a:latin typeface="等线 Light"/>
                          <a:cs typeface="等线 Light"/>
                        </a:rPr>
                        <a:t>的</a:t>
                      </a:r>
                      <a:r>
                        <a:rPr dirty="0" sz="1050" b="0">
                          <a:latin typeface="等线 Light"/>
                          <a:cs typeface="等线 Light"/>
                        </a:rPr>
                        <a:t>比</a:t>
                      </a:r>
                      <a:r>
                        <a:rPr dirty="0" sz="1050" spc="-110" b="0">
                          <a:latin typeface="等线 Light"/>
                          <a:cs typeface="等线 Light"/>
                        </a:rPr>
                        <a:t>例</a:t>
                      </a:r>
                      <a:r>
                        <a:rPr dirty="0" sz="1050" spc="-5" b="0">
                          <a:latin typeface="等线 Light"/>
                          <a:cs typeface="等线 Light"/>
                        </a:rPr>
                        <a:t>（</a:t>
                      </a:r>
                      <a:r>
                        <a:rPr dirty="0" sz="1050" spc="-5">
                          <a:latin typeface="Times New Roman"/>
                          <a:cs typeface="Times New Roman"/>
                        </a:rPr>
                        <a:t>%</a:t>
                      </a:r>
                      <a:r>
                        <a:rPr dirty="0" sz="1050" b="0">
                          <a:latin typeface="等线 Light"/>
                          <a:cs typeface="等线 Light"/>
                        </a:rPr>
                        <a:t>）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7263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（</a:t>
                      </a:r>
                      <a:r>
                        <a:rPr dirty="0" sz="1050" spc="5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）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（</a:t>
                      </a:r>
                      <a:r>
                        <a:rPr dirty="0" sz="1050" spc="5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）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（</a:t>
                      </a:r>
                      <a:r>
                        <a:rPr dirty="0" sz="1050" spc="5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）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317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（</a:t>
                      </a:r>
                      <a:r>
                        <a:rPr dirty="0" sz="1050" spc="5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）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72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1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工程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勘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查费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72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2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实施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方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案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编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制费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878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3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90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工程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设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计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及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预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算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编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制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费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76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4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工程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招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标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代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理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服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务费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889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72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5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工程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监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理费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726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6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竣工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验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收费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72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7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耕种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补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助费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7263">
                <a:tc gridSpan="2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总计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75"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/>
          <p:nvPr/>
        </p:nvSpPr>
        <p:spPr>
          <a:xfrm>
            <a:off x="3698366" y="9789616"/>
            <a:ext cx="167005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 sz="900">
                <a:latin typeface="Times New Roman"/>
                <a:cs typeface="Times New Roman"/>
              </a:rPr>
              <a:t>22</a:t>
            </a:fld>
            <a:endParaRPr sz="9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130604" y="985773"/>
            <a:ext cx="33718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黑体"/>
                <a:cs typeface="黑体"/>
              </a:rPr>
              <a:t>表</a:t>
            </a:r>
            <a:r>
              <a:rPr dirty="0" sz="1400" spc="-430">
                <a:latin typeface="黑体"/>
                <a:cs typeface="黑体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9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57270" y="1391157"/>
            <a:ext cx="144907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黑体"/>
                <a:cs typeface="黑体"/>
              </a:rPr>
              <a:t>工程勘</a:t>
            </a:r>
            <a:r>
              <a:rPr dirty="0" sz="1400" spc="-15">
                <a:latin typeface="黑体"/>
                <a:cs typeface="黑体"/>
              </a:rPr>
              <a:t>查</a:t>
            </a:r>
            <a:r>
              <a:rPr dirty="0" sz="1400">
                <a:latin typeface="黑体"/>
                <a:cs typeface="黑体"/>
              </a:rPr>
              <a:t>费预</a:t>
            </a:r>
            <a:r>
              <a:rPr dirty="0" sz="1400" spc="-15">
                <a:latin typeface="黑体"/>
                <a:cs typeface="黑体"/>
              </a:rPr>
              <a:t>算</a:t>
            </a:r>
            <a:r>
              <a:rPr dirty="0" sz="1400">
                <a:latin typeface="黑体"/>
                <a:cs typeface="黑体"/>
              </a:rPr>
              <a:t>表</a:t>
            </a:r>
            <a:endParaRPr sz="1400">
              <a:latin typeface="黑体"/>
              <a:cs typeface="黑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30604" y="1616709"/>
            <a:ext cx="694690" cy="186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50" spc="5" b="0">
                <a:latin typeface="等线 Light"/>
                <a:cs typeface="等线 Light"/>
              </a:rPr>
              <a:t>项目</a:t>
            </a:r>
            <a:r>
              <a:rPr dirty="0" sz="1050" spc="-10" b="0">
                <a:latin typeface="等线 Light"/>
                <a:cs typeface="等线 Light"/>
              </a:rPr>
              <a:t>名</a:t>
            </a:r>
            <a:r>
              <a:rPr dirty="0" sz="1050" spc="5" b="0">
                <a:latin typeface="等线 Light"/>
                <a:cs typeface="等线 Light"/>
              </a:rPr>
              <a:t>称：</a:t>
            </a:r>
            <a:endParaRPr sz="1050">
              <a:latin typeface="等线 Light"/>
              <a:cs typeface="等线 Light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942136" y="1824481"/>
          <a:ext cx="5684520" cy="74917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54835"/>
                <a:gridCol w="675005"/>
                <a:gridCol w="450850"/>
                <a:gridCol w="539750"/>
                <a:gridCol w="720725"/>
                <a:gridCol w="721360"/>
                <a:gridCol w="702945"/>
              </a:tblGrid>
              <a:tr h="294131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工程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项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目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905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09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工作量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6476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 marL="115570" marR="85090" indent="-22860">
                        <a:lnSpc>
                          <a:spcPct val="123800"/>
                        </a:lnSpc>
                        <a:spcBef>
                          <a:spcPts val="60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单位</a:t>
                      </a:r>
                      <a:r>
                        <a:rPr dirty="0" sz="1050" spc="-15">
                          <a:latin typeface="宋体"/>
                          <a:cs typeface="宋体"/>
                        </a:rPr>
                        <a:t>预</a:t>
                      </a:r>
                      <a:r>
                        <a:rPr dirty="0" sz="1050">
                          <a:latin typeface="宋体"/>
                          <a:cs typeface="宋体"/>
                        </a:rPr>
                        <a:t>算 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标准</a:t>
                      </a:r>
                      <a:r>
                        <a:rPr dirty="0" sz="1050" spc="-5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元</a:t>
                      </a:r>
                      <a:r>
                        <a:rPr dirty="0" sz="1050">
                          <a:latin typeface="Times New Roman"/>
                          <a:cs typeface="Times New Roman"/>
                        </a:rPr>
                        <a:t>)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68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预算</a:t>
                      </a:r>
                      <a:r>
                        <a:rPr dirty="0" sz="1050" spc="-5">
                          <a:latin typeface="宋体"/>
                          <a:cs typeface="宋体"/>
                        </a:rPr>
                        <a:t>金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额</a:t>
                      </a:r>
                      <a:endParaRPr sz="1050">
                        <a:latin typeface="宋体"/>
                        <a:cs typeface="宋体"/>
                      </a:endParaRPr>
                    </a:p>
                    <a:p>
                      <a:pPr algn="ctr" marL="19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050" spc="-5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万元</a:t>
                      </a:r>
                      <a:r>
                        <a:rPr dirty="0" sz="1050">
                          <a:latin typeface="Times New Roman"/>
                          <a:cs typeface="Times New Roman"/>
                        </a:rPr>
                        <a:t>)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217804">
                        <a:lnSpc>
                          <a:spcPct val="100000"/>
                        </a:lnSpc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备注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8704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905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技术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条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件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692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单位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692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工作量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692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68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2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甲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145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乙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丙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1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2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41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 spc="-25">
                          <a:latin typeface="Times New Roman"/>
                          <a:cs typeface="Times New Roman"/>
                        </a:rPr>
                        <a:t>3=1×2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68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5739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一、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地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形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测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绘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905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68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216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（一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）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地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形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测量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145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68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216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（</a:t>
                      </a:r>
                      <a:r>
                        <a:rPr dirty="0" sz="1050">
                          <a:latin typeface="宋体"/>
                          <a:cs typeface="宋体"/>
                        </a:rPr>
                        <a:t>二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）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地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质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工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程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测量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145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68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596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二、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地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质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测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量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78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216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三、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遥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感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地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质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145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215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四、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物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探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145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5739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五、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钻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探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905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2984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六、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浅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井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191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4507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七、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槽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探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318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216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八、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岩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矿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试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验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145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215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（一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）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岩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土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样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试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验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145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216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（二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）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水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质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分析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145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68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5739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（三</a:t>
                      </a:r>
                      <a:r>
                        <a:rPr dirty="0" sz="1050">
                          <a:latin typeface="宋体"/>
                          <a:cs typeface="宋体"/>
                        </a:rPr>
                        <a:t>）</a:t>
                      </a:r>
                      <a:r>
                        <a:rPr dirty="0" sz="1050">
                          <a:latin typeface="Times New Roman"/>
                          <a:cs typeface="Times New Roman"/>
                        </a:rPr>
                        <a:t>……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905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68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216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九</a:t>
                      </a:r>
                      <a:r>
                        <a:rPr dirty="0" sz="1050">
                          <a:latin typeface="宋体"/>
                          <a:cs typeface="宋体"/>
                        </a:rPr>
                        <a:t>、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其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他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地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质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工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作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145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68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469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（</a:t>
                      </a:r>
                      <a:r>
                        <a:rPr dirty="0" sz="1050">
                          <a:latin typeface="宋体"/>
                          <a:cs typeface="宋体"/>
                        </a:rPr>
                        <a:t>一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）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地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质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编录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78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54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68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4508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1.</a:t>
                      </a:r>
                      <a:r>
                        <a:rPr dirty="0" sz="1050" spc="25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钻探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191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2984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2.</a:t>
                      </a:r>
                      <a:r>
                        <a:rPr dirty="0" sz="1050" spc="25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浅井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191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0005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54507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3.</a:t>
                      </a:r>
                      <a:r>
                        <a:rPr dirty="0" sz="1050" spc="25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槽探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318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191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215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（</a:t>
                      </a:r>
                      <a:r>
                        <a:rPr dirty="0" sz="1050">
                          <a:latin typeface="宋体"/>
                          <a:cs typeface="宋体"/>
                        </a:rPr>
                        <a:t>二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）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采样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145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54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68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3652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1.</a:t>
                      </a:r>
                      <a:r>
                        <a:rPr dirty="0" sz="1050" spc="25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原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状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土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样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7625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5405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755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3652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2.</a:t>
                      </a:r>
                      <a:r>
                        <a:rPr dirty="0" sz="1050" spc="25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岩样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7625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5405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755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6355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3652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375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3.</a:t>
                      </a:r>
                      <a:r>
                        <a:rPr dirty="0" sz="1050" spc="254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水样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7625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3651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050" spc="5">
                          <a:latin typeface="Times New Roman"/>
                          <a:cs typeface="Times New Roman"/>
                        </a:rPr>
                        <a:t>……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445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64032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（</a:t>
                      </a:r>
                      <a:r>
                        <a:rPr dirty="0" sz="1050">
                          <a:latin typeface="宋体"/>
                          <a:cs typeface="宋体"/>
                        </a:rPr>
                        <a:t>三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）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岩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心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保管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6355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540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50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216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（</a:t>
                      </a:r>
                      <a:r>
                        <a:rPr dirty="0" sz="1050">
                          <a:latin typeface="宋体"/>
                          <a:cs typeface="宋体"/>
                        </a:rPr>
                        <a:t>四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）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设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计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论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证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编写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145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54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215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水工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环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勘查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145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54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份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216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（</a:t>
                      </a:r>
                      <a:r>
                        <a:rPr dirty="0" sz="1050">
                          <a:latin typeface="宋体"/>
                          <a:cs typeface="宋体"/>
                        </a:rPr>
                        <a:t>五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）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报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告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编写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145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54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4216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水工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环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勘查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145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54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5739"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十、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工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地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建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筑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905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540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元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90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7263"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合计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145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54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元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marL="654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768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 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3698366" y="9789616"/>
            <a:ext cx="167005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 sz="900">
                <a:latin typeface="Times New Roman"/>
                <a:cs typeface="Times New Roman"/>
              </a:rPr>
              <a:t>22</a:t>
            </a:fld>
            <a:endParaRPr sz="9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130604" y="985773"/>
            <a:ext cx="42799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黑体"/>
                <a:cs typeface="黑体"/>
              </a:rPr>
              <a:t>表</a:t>
            </a:r>
            <a:r>
              <a:rPr dirty="0" sz="1400" spc="-430">
                <a:latin typeface="黑体"/>
                <a:cs typeface="黑体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10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57270" y="1382013"/>
            <a:ext cx="144907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黑体"/>
                <a:cs typeface="黑体"/>
              </a:rPr>
              <a:t>不可预</a:t>
            </a:r>
            <a:r>
              <a:rPr dirty="0" sz="1400" spc="-15">
                <a:latin typeface="黑体"/>
                <a:cs typeface="黑体"/>
              </a:rPr>
              <a:t>见</a:t>
            </a:r>
            <a:r>
              <a:rPr dirty="0" sz="1400">
                <a:latin typeface="黑体"/>
                <a:cs typeface="黑体"/>
              </a:rPr>
              <a:t>费预</a:t>
            </a:r>
            <a:r>
              <a:rPr dirty="0" sz="1400" spc="-15">
                <a:latin typeface="黑体"/>
                <a:cs typeface="黑体"/>
              </a:rPr>
              <a:t>算</a:t>
            </a:r>
            <a:r>
              <a:rPr dirty="0" sz="1400">
                <a:latin typeface="黑体"/>
                <a:cs typeface="黑体"/>
              </a:rPr>
              <a:t>表</a:t>
            </a:r>
            <a:endParaRPr sz="1400">
              <a:latin typeface="黑体"/>
              <a:cs typeface="黑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30604" y="1895602"/>
            <a:ext cx="694690" cy="186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50" spc="5" b="0">
                <a:latin typeface="等线 Light"/>
                <a:cs typeface="等线 Light"/>
              </a:rPr>
              <a:t>项目</a:t>
            </a:r>
            <a:r>
              <a:rPr dirty="0" sz="1050" spc="-10" b="0">
                <a:latin typeface="等线 Light"/>
                <a:cs typeface="等线 Light"/>
              </a:rPr>
              <a:t>名</a:t>
            </a:r>
            <a:r>
              <a:rPr dirty="0" sz="1050" spc="5" b="0">
                <a:latin typeface="等线 Light"/>
                <a:cs typeface="等线 Light"/>
              </a:rPr>
              <a:t>称：</a:t>
            </a:r>
            <a:endParaRPr sz="1050">
              <a:latin typeface="等线 Light"/>
              <a:cs typeface="等线 Ligh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64889" y="1895602"/>
            <a:ext cx="960119" cy="186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50" spc="-10" b="0">
                <a:latin typeface="等线 Light"/>
                <a:cs typeface="等线 Light"/>
              </a:rPr>
              <a:t>金</a:t>
            </a:r>
            <a:r>
              <a:rPr dirty="0" sz="1050" spc="5" b="0">
                <a:latin typeface="等线 Light"/>
                <a:cs typeface="等线 Light"/>
              </a:rPr>
              <a:t>额单</a:t>
            </a:r>
            <a:r>
              <a:rPr dirty="0" sz="1050" spc="-10" b="0">
                <a:latin typeface="等线 Light"/>
                <a:cs typeface="等线 Light"/>
              </a:rPr>
              <a:t>位</a:t>
            </a:r>
            <a:r>
              <a:rPr dirty="0" sz="1050" spc="5" b="0">
                <a:latin typeface="等线 Light"/>
                <a:cs typeface="等线 Light"/>
              </a:rPr>
              <a:t>：</a:t>
            </a:r>
            <a:r>
              <a:rPr dirty="0" sz="1050" spc="-10" b="0">
                <a:latin typeface="等线 Light"/>
                <a:cs typeface="等线 Light"/>
              </a:rPr>
              <a:t>万</a:t>
            </a:r>
            <a:r>
              <a:rPr dirty="0" sz="1050" spc="5" b="0">
                <a:latin typeface="等线 Light"/>
                <a:cs typeface="等线 Light"/>
              </a:rPr>
              <a:t>元</a:t>
            </a:r>
            <a:endParaRPr sz="1050">
              <a:latin typeface="等线 Light"/>
              <a:cs typeface="等线 Light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809548" y="2103373"/>
          <a:ext cx="5944870" cy="10306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19430"/>
                <a:gridCol w="1621789"/>
                <a:gridCol w="1790700"/>
                <a:gridCol w="899160"/>
                <a:gridCol w="1102994"/>
              </a:tblGrid>
              <a:tr h="402336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26364">
                        <a:lnSpc>
                          <a:spcPct val="100000"/>
                        </a:lnSpc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序号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费用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名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称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060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计算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基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础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060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计算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比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例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1050" b="0">
                          <a:latin typeface="等线 Light"/>
                          <a:cs typeface="等线 Light"/>
                        </a:rPr>
                        <a:t>（</a:t>
                      </a:r>
                      <a:r>
                        <a:rPr dirty="0" sz="1050">
                          <a:latin typeface="Times New Roman"/>
                          <a:cs typeface="Times New Roman"/>
                        </a:rPr>
                        <a:t>%</a:t>
                      </a:r>
                      <a:r>
                        <a:rPr dirty="0" sz="1050" b="0">
                          <a:latin typeface="等线 Light"/>
                          <a:cs typeface="等线 Light"/>
                        </a:rPr>
                        <a:t>）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计算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金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额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060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7263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（</a:t>
                      </a:r>
                      <a:r>
                        <a:rPr dirty="0" sz="1050" spc="5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）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（</a:t>
                      </a:r>
                      <a:r>
                        <a:rPr dirty="0" sz="1050" spc="5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）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130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（</a:t>
                      </a:r>
                      <a:r>
                        <a:rPr dirty="0" sz="1050" spc="5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）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（</a:t>
                      </a:r>
                      <a:r>
                        <a:rPr dirty="0" sz="1050" spc="5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）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72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1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不可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预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见费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7264">
                <a:tc gridSpan="2"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总计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825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3698366" y="9789616"/>
            <a:ext cx="167005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 sz="900">
                <a:latin typeface="Times New Roman"/>
                <a:cs typeface="Times New Roman"/>
              </a:rPr>
              <a:t>22</a:t>
            </a:fld>
            <a:endParaRPr sz="9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130604" y="985773"/>
            <a:ext cx="419734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黑体"/>
                <a:cs typeface="黑体"/>
              </a:rPr>
              <a:t>表</a:t>
            </a:r>
            <a:r>
              <a:rPr dirty="0" sz="1400" spc="-425">
                <a:latin typeface="黑体"/>
                <a:cs typeface="黑体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11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731135" y="1382013"/>
            <a:ext cx="127254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黑体"/>
                <a:cs typeface="黑体"/>
              </a:rPr>
              <a:t>监测费用</a:t>
            </a:r>
            <a:r>
              <a:rPr dirty="0" sz="1400" spc="-15">
                <a:latin typeface="黑体"/>
                <a:cs typeface="黑体"/>
              </a:rPr>
              <a:t>预</a:t>
            </a:r>
            <a:r>
              <a:rPr dirty="0" sz="1400">
                <a:latin typeface="黑体"/>
                <a:cs typeface="黑体"/>
              </a:rPr>
              <a:t>算表</a:t>
            </a:r>
            <a:endParaRPr sz="1400">
              <a:latin typeface="黑体"/>
              <a:cs typeface="黑体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30604" y="1895602"/>
            <a:ext cx="694690" cy="186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50" spc="5" b="0">
                <a:latin typeface="等线 Light"/>
                <a:cs typeface="等线 Light"/>
              </a:rPr>
              <a:t>项目</a:t>
            </a:r>
            <a:r>
              <a:rPr dirty="0" sz="1050" spc="-10" b="0">
                <a:latin typeface="等线 Light"/>
                <a:cs typeface="等线 Light"/>
              </a:rPr>
              <a:t>名</a:t>
            </a:r>
            <a:r>
              <a:rPr dirty="0" sz="1050" spc="5" b="0">
                <a:latin typeface="等线 Light"/>
                <a:cs typeface="等线 Light"/>
              </a:rPr>
              <a:t>称：</a:t>
            </a:r>
            <a:endParaRPr sz="1050">
              <a:latin typeface="等线 Light"/>
              <a:cs typeface="等线 Ligh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65701" y="1895602"/>
            <a:ext cx="960119" cy="186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50" spc="-10" b="0">
                <a:latin typeface="等线 Light"/>
                <a:cs typeface="等线 Light"/>
              </a:rPr>
              <a:t>金</a:t>
            </a:r>
            <a:r>
              <a:rPr dirty="0" sz="1050" spc="5" b="0">
                <a:latin typeface="等线 Light"/>
                <a:cs typeface="等线 Light"/>
              </a:rPr>
              <a:t>额</a:t>
            </a:r>
            <a:r>
              <a:rPr dirty="0" sz="1050" spc="-10" b="0">
                <a:latin typeface="等线 Light"/>
                <a:cs typeface="等线 Light"/>
              </a:rPr>
              <a:t>单</a:t>
            </a:r>
            <a:r>
              <a:rPr dirty="0" sz="1050" spc="5" b="0">
                <a:latin typeface="等线 Light"/>
                <a:cs typeface="等线 Light"/>
              </a:rPr>
              <a:t>位</a:t>
            </a:r>
            <a:r>
              <a:rPr dirty="0" sz="1050" spc="-10" b="0">
                <a:latin typeface="等线 Light"/>
                <a:cs typeface="等线 Light"/>
              </a:rPr>
              <a:t>：</a:t>
            </a:r>
            <a:r>
              <a:rPr dirty="0" sz="1050" spc="5" b="0">
                <a:latin typeface="等线 Light"/>
                <a:cs typeface="等线 Light"/>
              </a:rPr>
              <a:t>万元</a:t>
            </a:r>
            <a:endParaRPr sz="1050">
              <a:latin typeface="等线 Light"/>
              <a:cs typeface="等线 Light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071676" y="2103373"/>
          <a:ext cx="5420360" cy="45637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44195"/>
                <a:gridCol w="944244"/>
                <a:gridCol w="541655"/>
                <a:gridCol w="846455"/>
                <a:gridCol w="643889"/>
                <a:gridCol w="946785"/>
                <a:gridCol w="947420"/>
              </a:tblGrid>
              <a:tr h="4023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项目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技术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条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件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计量单</a:t>
                      </a:r>
                      <a:endParaRPr sz="1050">
                        <a:latin typeface="宋体"/>
                        <a:cs typeface="宋体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位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工作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量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（点</a:t>
                      </a:r>
                      <a:endParaRPr sz="1050">
                        <a:latin typeface="宋体"/>
                        <a:cs typeface="宋体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次）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73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单价</a:t>
                      </a:r>
                      <a:endParaRPr sz="1050">
                        <a:latin typeface="宋体"/>
                        <a:cs typeface="宋体"/>
                      </a:endParaRPr>
                    </a:p>
                    <a:p>
                      <a:pPr marL="120014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（元）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实物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工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作费</a:t>
                      </a:r>
                      <a:endParaRPr sz="1050">
                        <a:latin typeface="宋体"/>
                        <a:cs typeface="宋体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（元）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监测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费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合计</a:t>
                      </a:r>
                      <a:endParaRPr sz="1050">
                        <a:latin typeface="宋体"/>
                        <a:cs typeface="宋体"/>
                      </a:endParaRPr>
                    </a:p>
                    <a:p>
                      <a:pPr algn="ctr" marL="19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（元）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899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35255" marR="62230" indent="-67310">
                        <a:lnSpc>
                          <a:spcPct val="123800"/>
                        </a:lnSpc>
                        <a:spcBef>
                          <a:spcPts val="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地表水 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监测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8996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700"/>
                        </a:spcBef>
                      </a:pPr>
                      <a:r>
                        <a:rPr dirty="0" sz="1050" spc="5">
                          <a:latin typeface="Times New Roman"/>
                          <a:cs typeface="Times New Roman"/>
                        </a:rPr>
                        <a:t>……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89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090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35255" marR="62230" indent="-67310">
                        <a:lnSpc>
                          <a:spcPct val="123800"/>
                        </a:lnSpc>
                        <a:spcBef>
                          <a:spcPts val="5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地下水 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监测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8996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dirty="0" sz="1050" spc="5">
                          <a:latin typeface="Times New Roman"/>
                          <a:cs typeface="Times New Roman"/>
                        </a:rPr>
                        <a:t>……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876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0233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8580" marR="62230">
                        <a:lnSpc>
                          <a:spcPct val="123800"/>
                        </a:lnSpc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地质灾 害监测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水平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监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测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（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二</a:t>
                      </a:r>
                      <a:endParaRPr sz="1050">
                        <a:latin typeface="宋体"/>
                        <a:cs typeface="宋体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等）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点次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02336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0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沉降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监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测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（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二</a:t>
                      </a:r>
                      <a:endParaRPr sz="1050">
                        <a:latin typeface="宋体"/>
                        <a:cs typeface="宋体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等）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algn="ctr" marL="1270">
                        <a:lnSpc>
                          <a:spcPct val="100000"/>
                        </a:lnSpc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点次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69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87096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8580" marR="62230">
                        <a:lnSpc>
                          <a:spcPct val="123800"/>
                        </a:lnSpc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土壤监 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测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耕地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土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壤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质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量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085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87096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4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5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耕种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效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果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0858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88874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68580" marR="62230">
                        <a:lnSpc>
                          <a:spcPct val="123800"/>
                        </a:lnSpc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植被恢 复监测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69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林地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郁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闭度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10489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023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3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林（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草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）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成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活</a:t>
                      </a:r>
                      <a:endParaRPr sz="1050">
                        <a:latin typeface="宋体"/>
                        <a:cs typeface="宋体"/>
                      </a:endParaRPr>
                    </a:p>
                    <a:p>
                      <a:pPr algn="ctr" marL="63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效果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8709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…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731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…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731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44"/>
                        </a:spcBef>
                      </a:pPr>
                      <a:r>
                        <a:rPr dirty="0" sz="1050">
                          <a:latin typeface="Times New Roman"/>
                          <a:cs typeface="Times New Roman"/>
                        </a:rPr>
                        <a:t>…</a:t>
                      </a:r>
                      <a:endParaRPr sz="10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731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/>
          <p:nvPr/>
        </p:nvSpPr>
        <p:spPr>
          <a:xfrm>
            <a:off x="3698366" y="9789616"/>
            <a:ext cx="167005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 sz="900">
                <a:latin typeface="Times New Roman"/>
                <a:cs typeface="Times New Roman"/>
              </a:rPr>
              <a:t>22</a:t>
            </a:fld>
            <a:endParaRPr sz="9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130604" y="969010"/>
            <a:ext cx="131508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500">
                <a:latin typeface="黑体"/>
                <a:cs typeface="黑体"/>
              </a:rPr>
              <a:t>表</a:t>
            </a:r>
            <a:r>
              <a:rPr dirty="0" sz="1500" spc="-415">
                <a:latin typeface="黑体"/>
                <a:cs typeface="黑体"/>
              </a:rPr>
              <a:t> </a:t>
            </a:r>
            <a:r>
              <a:rPr dirty="0" sz="1500">
                <a:latin typeface="Times New Roman"/>
                <a:cs typeface="Times New Roman"/>
              </a:rPr>
              <a:t>12</a:t>
            </a:r>
            <a:r>
              <a:rPr dirty="0" sz="1500" spc="-4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黑体"/>
                <a:cs typeface="黑体"/>
              </a:rPr>
              <a:t>预</a:t>
            </a:r>
            <a:r>
              <a:rPr dirty="0" sz="1600" spc="5">
                <a:latin typeface="黑体"/>
                <a:cs typeface="黑体"/>
              </a:rPr>
              <a:t>算</a:t>
            </a:r>
            <a:r>
              <a:rPr dirty="0" sz="1600" spc="-5">
                <a:latin typeface="黑体"/>
                <a:cs typeface="黑体"/>
              </a:rPr>
              <a:t>附表</a:t>
            </a:r>
            <a:endParaRPr sz="1600">
              <a:latin typeface="黑体"/>
              <a:cs typeface="黑体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604" y="1580133"/>
            <a:ext cx="57531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黑体"/>
                <a:cs typeface="黑体"/>
              </a:rPr>
              <a:t>表</a:t>
            </a:r>
            <a:r>
              <a:rPr dirty="0" sz="1400" spc="-430">
                <a:latin typeface="黑体"/>
                <a:cs typeface="黑体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12-1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32530" y="1580133"/>
            <a:ext cx="163004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10">
                <a:latin typeface="黑体"/>
                <a:cs typeface="黑体"/>
              </a:rPr>
              <a:t>材</a:t>
            </a:r>
            <a:r>
              <a:rPr dirty="0" sz="1400">
                <a:latin typeface="黑体"/>
                <a:cs typeface="黑体"/>
              </a:rPr>
              <a:t>料预算</a:t>
            </a:r>
            <a:r>
              <a:rPr dirty="0" sz="1400" spc="-15">
                <a:latin typeface="黑体"/>
                <a:cs typeface="黑体"/>
              </a:rPr>
              <a:t>价</a:t>
            </a:r>
            <a:r>
              <a:rPr dirty="0" sz="1400">
                <a:latin typeface="黑体"/>
                <a:cs typeface="黑体"/>
              </a:rPr>
              <a:t>格计算表</a:t>
            </a:r>
            <a:endParaRPr sz="1400">
              <a:latin typeface="黑体"/>
              <a:cs typeface="黑体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06034" y="1895602"/>
            <a:ext cx="827405" cy="1866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50" spc="5" b="0">
                <a:latin typeface="等线 Light"/>
                <a:cs typeface="等线 Light"/>
              </a:rPr>
              <a:t>金额</a:t>
            </a:r>
            <a:r>
              <a:rPr dirty="0" sz="1050" spc="-10" b="0">
                <a:latin typeface="等线 Light"/>
                <a:cs typeface="等线 Light"/>
              </a:rPr>
              <a:t>单</a:t>
            </a:r>
            <a:r>
              <a:rPr dirty="0" sz="1050" spc="5" b="0">
                <a:latin typeface="等线 Light"/>
                <a:cs typeface="等线 Light"/>
              </a:rPr>
              <a:t>位</a:t>
            </a:r>
            <a:r>
              <a:rPr dirty="0" sz="1050" spc="-10" b="0">
                <a:latin typeface="等线 Light"/>
                <a:cs typeface="等线 Light"/>
              </a:rPr>
              <a:t>：</a:t>
            </a:r>
            <a:r>
              <a:rPr dirty="0" sz="1050" spc="5" b="0">
                <a:latin typeface="等线 Light"/>
                <a:cs typeface="等线 Light"/>
              </a:rPr>
              <a:t>元</a:t>
            </a:r>
            <a:endParaRPr sz="1050">
              <a:latin typeface="等线 Light"/>
              <a:cs typeface="等线 Light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908608" y="2103373"/>
          <a:ext cx="5748020" cy="44253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81355"/>
                <a:gridCol w="812800"/>
                <a:gridCol w="696594"/>
                <a:gridCol w="560705"/>
                <a:gridCol w="718184"/>
                <a:gridCol w="715010"/>
                <a:gridCol w="715645"/>
                <a:gridCol w="840104"/>
              </a:tblGrid>
              <a:tr h="24384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07010">
                        <a:lnSpc>
                          <a:spcPct val="100000"/>
                        </a:lnSpc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序号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名称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及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规格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  <a:p>
                      <a:pPr marL="210185">
                        <a:lnSpc>
                          <a:spcPct val="100000"/>
                        </a:lnSpc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单位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0160" marR="6985" indent="132080">
                        <a:lnSpc>
                          <a:spcPct val="123800"/>
                        </a:lnSpc>
                        <a:spcBef>
                          <a:spcPts val="7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发布 </a:t>
                      </a:r>
                      <a:r>
                        <a:rPr dirty="0" sz="1050">
                          <a:latin typeface="宋体"/>
                          <a:cs typeface="宋体"/>
                        </a:rPr>
                        <a:t>预算</a:t>
                      </a:r>
                      <a:r>
                        <a:rPr dirty="0" sz="1050" spc="-15">
                          <a:latin typeface="宋体"/>
                          <a:cs typeface="宋体"/>
                        </a:rPr>
                        <a:t>价</a:t>
                      </a:r>
                      <a:r>
                        <a:rPr dirty="0" sz="1050">
                          <a:latin typeface="宋体"/>
                          <a:cs typeface="宋体"/>
                        </a:rPr>
                        <a:t>格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31750" marR="31115" indent="121920">
                        <a:lnSpc>
                          <a:spcPct val="123800"/>
                        </a:lnSpc>
                        <a:spcBef>
                          <a:spcPts val="7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增值税 </a:t>
                      </a:r>
                      <a:r>
                        <a:rPr dirty="0" sz="1050">
                          <a:latin typeface="宋体"/>
                          <a:cs typeface="宋体"/>
                        </a:rPr>
                        <a:t>税率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（</a:t>
                      </a:r>
                      <a:r>
                        <a:rPr dirty="0" sz="1050" spc="-5">
                          <a:latin typeface="Times New Roman"/>
                          <a:cs typeface="Times New Roman"/>
                        </a:rPr>
                        <a:t>%</a:t>
                      </a:r>
                      <a:r>
                        <a:rPr dirty="0" sz="1050">
                          <a:latin typeface="宋体"/>
                          <a:cs typeface="宋体"/>
                        </a:rPr>
                        <a:t>）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31242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材料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超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运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距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费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374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 marL="147320" marR="147320" indent="133985">
                        <a:lnSpc>
                          <a:spcPct val="123800"/>
                        </a:lnSpc>
                        <a:spcBef>
                          <a:spcPts val="7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取定 </a:t>
                      </a:r>
                      <a:r>
                        <a:rPr dirty="0" sz="1050">
                          <a:latin typeface="宋体"/>
                          <a:cs typeface="宋体"/>
                        </a:rPr>
                        <a:t>预算</a:t>
                      </a:r>
                      <a:r>
                        <a:rPr dirty="0" sz="1050" spc="-15">
                          <a:latin typeface="宋体"/>
                          <a:cs typeface="宋体"/>
                        </a:rPr>
                        <a:t>价</a:t>
                      </a:r>
                      <a:r>
                        <a:rPr dirty="0" sz="1050">
                          <a:latin typeface="宋体"/>
                          <a:cs typeface="宋体"/>
                        </a:rPr>
                        <a:t>格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计费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标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准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超运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距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费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247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952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83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09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09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7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09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194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3698366" y="9789616"/>
            <a:ext cx="167005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 sz="900">
                <a:latin typeface="Times New Roman"/>
                <a:cs typeface="Times New Roman"/>
              </a:rPr>
              <a:t>22</a:t>
            </a:fld>
            <a:endParaRPr sz="9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130604" y="985773"/>
            <a:ext cx="57531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黑体"/>
                <a:cs typeface="黑体"/>
              </a:rPr>
              <a:t>表</a:t>
            </a:r>
            <a:r>
              <a:rPr dirty="0" sz="1400" spc="-430">
                <a:latin typeface="黑体"/>
                <a:cs typeface="黑体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12-2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790570" y="1382013"/>
            <a:ext cx="3108960" cy="6546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黑体"/>
                <a:cs typeface="黑体"/>
              </a:rPr>
              <a:t>机械台</a:t>
            </a:r>
            <a:r>
              <a:rPr dirty="0" sz="1400" spc="-15">
                <a:latin typeface="黑体"/>
                <a:cs typeface="黑体"/>
              </a:rPr>
              <a:t>班</a:t>
            </a:r>
            <a:r>
              <a:rPr dirty="0" sz="1400">
                <a:latin typeface="黑体"/>
                <a:cs typeface="黑体"/>
              </a:rPr>
              <a:t>预算</a:t>
            </a:r>
            <a:r>
              <a:rPr dirty="0" sz="1400" spc="-15">
                <a:latin typeface="黑体"/>
                <a:cs typeface="黑体"/>
              </a:rPr>
              <a:t>单价</a:t>
            </a:r>
            <a:r>
              <a:rPr dirty="0" sz="1400">
                <a:latin typeface="黑体"/>
                <a:cs typeface="黑体"/>
              </a:rPr>
              <a:t>计算表</a:t>
            </a:r>
            <a:endParaRPr sz="1400">
              <a:latin typeface="黑体"/>
              <a:cs typeface="黑体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7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</a:pPr>
            <a:r>
              <a:rPr dirty="0" sz="1050" spc="5" b="0">
                <a:latin typeface="等线 Light"/>
                <a:cs typeface="等线 Light"/>
              </a:rPr>
              <a:t>金额</a:t>
            </a:r>
            <a:r>
              <a:rPr dirty="0" sz="1050" spc="-10" b="0">
                <a:latin typeface="等线 Light"/>
                <a:cs typeface="等线 Light"/>
              </a:rPr>
              <a:t>单</a:t>
            </a:r>
            <a:r>
              <a:rPr dirty="0" sz="1050" spc="5" b="0">
                <a:latin typeface="等线 Light"/>
                <a:cs typeface="等线 Light"/>
              </a:rPr>
              <a:t>位</a:t>
            </a:r>
            <a:r>
              <a:rPr dirty="0" sz="1050" spc="-10" b="0">
                <a:latin typeface="等线 Light"/>
                <a:cs typeface="等线 Light"/>
              </a:rPr>
              <a:t>：</a:t>
            </a:r>
            <a:r>
              <a:rPr dirty="0" sz="1050" spc="5" b="0">
                <a:latin typeface="等线 Light"/>
                <a:cs typeface="等线 Light"/>
              </a:rPr>
              <a:t>元</a:t>
            </a:r>
            <a:endParaRPr sz="1050">
              <a:latin typeface="等线 Light"/>
              <a:cs typeface="等线 Light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655319" y="2057653"/>
          <a:ext cx="6252845" cy="5958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4490"/>
                <a:gridCol w="386715"/>
                <a:gridCol w="272414"/>
                <a:gridCol w="327025"/>
                <a:gridCol w="323850"/>
                <a:gridCol w="322580"/>
                <a:gridCol w="317500"/>
                <a:gridCol w="360044"/>
                <a:gridCol w="356869"/>
                <a:gridCol w="318770"/>
                <a:gridCol w="318770"/>
                <a:gridCol w="318770"/>
                <a:gridCol w="318770"/>
                <a:gridCol w="318770"/>
                <a:gridCol w="319404"/>
                <a:gridCol w="318770"/>
                <a:gridCol w="318770"/>
                <a:gridCol w="318770"/>
                <a:gridCol w="323214"/>
              </a:tblGrid>
              <a:tr h="326135"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67945" marR="59690">
                        <a:lnSpc>
                          <a:spcPct val="144400"/>
                        </a:lnSpc>
                        <a:spcBef>
                          <a:spcPts val="5"/>
                        </a:spcBef>
                      </a:pPr>
                      <a:r>
                        <a:rPr dirty="0" sz="900">
                          <a:latin typeface="宋体"/>
                          <a:cs typeface="宋体"/>
                        </a:rPr>
                        <a:t>定额 编号</a:t>
                      </a:r>
                      <a:endParaRPr sz="900">
                        <a:latin typeface="宋体"/>
                        <a:cs typeface="宋体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ctr" marL="20955" marR="14604">
                        <a:lnSpc>
                          <a:spcPct val="144400"/>
                        </a:lnSpc>
                        <a:spcBef>
                          <a:spcPts val="5"/>
                        </a:spcBef>
                      </a:pPr>
                      <a:r>
                        <a:rPr dirty="0" sz="900">
                          <a:latin typeface="宋体"/>
                          <a:cs typeface="宋体"/>
                        </a:rPr>
                        <a:t>机械名 称及规 格</a:t>
                      </a:r>
                      <a:endParaRPr sz="900">
                        <a:latin typeface="宋体"/>
                        <a:cs typeface="宋体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just" marL="78740" marR="71120">
                        <a:lnSpc>
                          <a:spcPct val="144400"/>
                        </a:lnSpc>
                        <a:spcBef>
                          <a:spcPts val="5"/>
                        </a:spcBef>
                      </a:pPr>
                      <a:r>
                        <a:rPr dirty="0" sz="900">
                          <a:latin typeface="宋体"/>
                          <a:cs typeface="宋体"/>
                        </a:rPr>
                        <a:t>台 班 费</a:t>
                      </a:r>
                      <a:endParaRPr sz="900">
                        <a:latin typeface="宋体"/>
                        <a:cs typeface="宋体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algn="just" marL="48260" marR="40640">
                        <a:lnSpc>
                          <a:spcPct val="144400"/>
                        </a:lnSpc>
                        <a:spcBef>
                          <a:spcPts val="5"/>
                        </a:spcBef>
                      </a:pPr>
                      <a:r>
                        <a:rPr dirty="0" sz="900">
                          <a:latin typeface="宋体"/>
                          <a:cs typeface="宋体"/>
                        </a:rPr>
                        <a:t>一类 费用 小计</a:t>
                      </a:r>
                      <a:endParaRPr sz="900">
                        <a:latin typeface="宋体"/>
                        <a:cs typeface="宋体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15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dirty="0" sz="900">
                          <a:latin typeface="宋体"/>
                          <a:cs typeface="宋体"/>
                        </a:rPr>
                        <a:t>二类费用</a:t>
                      </a:r>
                      <a:endParaRPr sz="900">
                        <a:latin typeface="宋体"/>
                        <a:cs typeface="宋体"/>
                      </a:endParaRPr>
                    </a:p>
                  </a:txBody>
                  <a:tcPr marL="0" marR="0" marB="0" marT="882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402336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marL="46990" marR="40640">
                        <a:lnSpc>
                          <a:spcPct val="144400"/>
                        </a:lnSpc>
                        <a:spcBef>
                          <a:spcPts val="240"/>
                        </a:spcBef>
                      </a:pPr>
                      <a:r>
                        <a:rPr dirty="0" sz="900">
                          <a:latin typeface="宋体"/>
                          <a:cs typeface="宋体"/>
                        </a:rPr>
                        <a:t>二类 费用 合计</a:t>
                      </a:r>
                      <a:endParaRPr sz="900">
                        <a:latin typeface="宋体"/>
                        <a:cs typeface="宋体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900">
                          <a:latin typeface="宋体"/>
                          <a:cs typeface="宋体"/>
                        </a:rPr>
                        <a:t>人工费</a:t>
                      </a:r>
                      <a:endParaRPr sz="900">
                        <a:latin typeface="宋体"/>
                        <a:cs typeface="宋体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900">
                          <a:latin typeface="宋体"/>
                          <a:cs typeface="宋体"/>
                        </a:rPr>
                        <a:t>（</a:t>
                      </a:r>
                      <a:r>
                        <a:rPr dirty="0" sz="900" spc="10">
                          <a:latin typeface="宋体"/>
                          <a:cs typeface="宋体"/>
                        </a:rPr>
                        <a:t>元</a:t>
                      </a:r>
                      <a:r>
                        <a:rPr dirty="0" sz="900" spc="-10">
                          <a:latin typeface="Times New Roman"/>
                          <a:cs typeface="Times New Roman"/>
                        </a:rPr>
                        <a:t>/</a:t>
                      </a:r>
                      <a:r>
                        <a:rPr dirty="0" sz="900">
                          <a:latin typeface="宋体"/>
                          <a:cs typeface="宋体"/>
                        </a:rPr>
                        <a:t>日）</a:t>
                      </a:r>
                      <a:endParaRPr sz="900">
                        <a:latin typeface="宋体"/>
                        <a:cs typeface="宋体"/>
                      </a:endParaRPr>
                    </a:p>
                  </a:txBody>
                  <a:tcPr marL="0" marR="0" marB="0" marT="273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 algn="ctr" marL="7620" marR="635" indent="-1905">
                        <a:lnSpc>
                          <a:spcPct val="144400"/>
                        </a:lnSpc>
                        <a:spcBef>
                          <a:spcPts val="240"/>
                        </a:spcBef>
                      </a:pPr>
                      <a:r>
                        <a:rPr dirty="0" sz="900">
                          <a:latin typeface="宋体"/>
                          <a:cs typeface="宋体"/>
                        </a:rPr>
                        <a:t>动力 燃料费 小计</a:t>
                      </a:r>
                      <a:endParaRPr sz="900">
                        <a:latin typeface="宋体"/>
                        <a:cs typeface="宋体"/>
                      </a:endParaRPr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900">
                          <a:latin typeface="宋体"/>
                          <a:cs typeface="宋体"/>
                        </a:rPr>
                        <a:t>汽油</a:t>
                      </a:r>
                      <a:endParaRPr sz="900">
                        <a:latin typeface="宋体"/>
                        <a:cs typeface="宋体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900">
                          <a:latin typeface="宋体"/>
                          <a:cs typeface="宋体"/>
                        </a:rPr>
                        <a:t>（</a:t>
                      </a:r>
                      <a:r>
                        <a:rPr dirty="0" sz="900" spc="10">
                          <a:latin typeface="宋体"/>
                          <a:cs typeface="宋体"/>
                        </a:rPr>
                        <a:t>元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/kg</a:t>
                      </a:r>
                      <a:r>
                        <a:rPr dirty="0" sz="900" spc="-5">
                          <a:latin typeface="宋体"/>
                          <a:cs typeface="宋体"/>
                        </a:rPr>
                        <a:t>）</a:t>
                      </a:r>
                      <a:endParaRPr sz="900">
                        <a:latin typeface="宋体"/>
                        <a:cs typeface="宋体"/>
                      </a:endParaRPr>
                    </a:p>
                  </a:txBody>
                  <a:tcPr marL="0" marR="0" marB="0" marT="273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900">
                          <a:latin typeface="宋体"/>
                          <a:cs typeface="宋体"/>
                        </a:rPr>
                        <a:t>柴油</a:t>
                      </a:r>
                      <a:endParaRPr sz="900">
                        <a:latin typeface="宋体"/>
                        <a:cs typeface="宋体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900">
                          <a:latin typeface="宋体"/>
                          <a:cs typeface="宋体"/>
                        </a:rPr>
                        <a:t>（</a:t>
                      </a:r>
                      <a:r>
                        <a:rPr dirty="0" sz="900" spc="10">
                          <a:latin typeface="宋体"/>
                          <a:cs typeface="宋体"/>
                        </a:rPr>
                        <a:t>元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/kg</a:t>
                      </a:r>
                      <a:r>
                        <a:rPr dirty="0" sz="900" spc="-5">
                          <a:latin typeface="宋体"/>
                          <a:cs typeface="宋体"/>
                        </a:rPr>
                        <a:t>）</a:t>
                      </a:r>
                      <a:endParaRPr sz="900">
                        <a:latin typeface="宋体"/>
                        <a:cs typeface="宋体"/>
                      </a:endParaRPr>
                    </a:p>
                  </a:txBody>
                  <a:tcPr marL="0" marR="0" marB="0" marT="273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900">
                          <a:latin typeface="宋体"/>
                          <a:cs typeface="宋体"/>
                        </a:rPr>
                        <a:t>电</a:t>
                      </a:r>
                      <a:endParaRPr sz="900">
                        <a:latin typeface="宋体"/>
                        <a:cs typeface="宋体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900">
                          <a:latin typeface="宋体"/>
                          <a:cs typeface="宋体"/>
                        </a:rPr>
                        <a:t>（</a:t>
                      </a:r>
                      <a:r>
                        <a:rPr dirty="0" sz="900" spc="10">
                          <a:latin typeface="宋体"/>
                          <a:cs typeface="宋体"/>
                        </a:rPr>
                        <a:t>元</a:t>
                      </a:r>
                      <a:r>
                        <a:rPr dirty="0" sz="900" spc="-15">
                          <a:latin typeface="Times New Roman"/>
                          <a:cs typeface="Times New Roman"/>
                        </a:rPr>
                        <a:t>/kw.h</a:t>
                      </a:r>
                      <a:r>
                        <a:rPr dirty="0" sz="900" spc="-15">
                          <a:latin typeface="宋体"/>
                          <a:cs typeface="宋体"/>
                        </a:rPr>
                        <a:t>）</a:t>
                      </a:r>
                      <a:endParaRPr sz="900">
                        <a:latin typeface="宋体"/>
                        <a:cs typeface="宋体"/>
                      </a:endParaRPr>
                    </a:p>
                  </a:txBody>
                  <a:tcPr marL="0" marR="0" marB="0" marT="273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900">
                          <a:latin typeface="宋体"/>
                          <a:cs typeface="宋体"/>
                        </a:rPr>
                        <a:t>水</a:t>
                      </a:r>
                      <a:endParaRPr sz="900">
                        <a:latin typeface="宋体"/>
                        <a:cs typeface="宋体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900">
                          <a:latin typeface="宋体"/>
                          <a:cs typeface="宋体"/>
                        </a:rPr>
                        <a:t>（</a:t>
                      </a:r>
                      <a:r>
                        <a:rPr dirty="0" sz="900" spc="10">
                          <a:latin typeface="宋体"/>
                          <a:cs typeface="宋体"/>
                        </a:rPr>
                        <a:t>元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/m</a:t>
                      </a:r>
                      <a:r>
                        <a:rPr dirty="0" baseline="27777" sz="900" spc="-7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dirty="0" sz="900" spc="-5">
                          <a:latin typeface="宋体"/>
                          <a:cs typeface="宋体"/>
                        </a:rPr>
                        <a:t>）</a:t>
                      </a:r>
                      <a:endParaRPr sz="900">
                        <a:latin typeface="宋体"/>
                        <a:cs typeface="宋体"/>
                      </a:endParaRPr>
                    </a:p>
                  </a:txBody>
                  <a:tcPr marL="0" marR="0" marB="0" marT="273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900">
                          <a:latin typeface="宋体"/>
                          <a:cs typeface="宋体"/>
                        </a:rPr>
                        <a:t>风</a:t>
                      </a:r>
                      <a:endParaRPr sz="900">
                        <a:latin typeface="宋体"/>
                        <a:cs typeface="宋体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900">
                          <a:latin typeface="宋体"/>
                          <a:cs typeface="宋体"/>
                        </a:rPr>
                        <a:t>（</a:t>
                      </a:r>
                      <a:r>
                        <a:rPr dirty="0" sz="900" spc="10">
                          <a:latin typeface="宋体"/>
                          <a:cs typeface="宋体"/>
                        </a:rPr>
                        <a:t>元</a:t>
                      </a:r>
                      <a:r>
                        <a:rPr dirty="0" sz="900" spc="-5">
                          <a:latin typeface="Times New Roman"/>
                          <a:cs typeface="Times New Roman"/>
                        </a:rPr>
                        <a:t>/m</a:t>
                      </a:r>
                      <a:r>
                        <a:rPr dirty="0" baseline="27777" sz="900" spc="-7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dirty="0" sz="900" spc="-5">
                          <a:latin typeface="宋体"/>
                          <a:cs typeface="宋体"/>
                        </a:rPr>
                        <a:t>）</a:t>
                      </a:r>
                      <a:endParaRPr sz="900">
                        <a:latin typeface="宋体"/>
                        <a:cs typeface="宋体"/>
                      </a:endParaRPr>
                    </a:p>
                  </a:txBody>
                  <a:tcPr marL="0" marR="0" marB="0" marT="273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930"/>
                        </a:spcBef>
                      </a:pPr>
                      <a:r>
                        <a:rPr dirty="0" sz="1000">
                          <a:latin typeface="Times New Roman"/>
                          <a:cs typeface="Times New Roman"/>
                        </a:rPr>
                        <a:t>…</a:t>
                      </a: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81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613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6990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dirty="0" sz="900">
                          <a:latin typeface="宋体"/>
                          <a:cs typeface="宋体"/>
                        </a:rPr>
                        <a:t>工日</a:t>
                      </a:r>
                      <a:endParaRPr sz="900">
                        <a:latin typeface="宋体"/>
                        <a:cs typeface="宋体"/>
                      </a:endParaRPr>
                    </a:p>
                  </a:txBody>
                  <a:tcPr marL="0" marR="0" marB="0" marT="882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dirty="0" sz="900">
                          <a:latin typeface="宋体"/>
                          <a:cs typeface="宋体"/>
                        </a:rPr>
                        <a:t>金额</a:t>
                      </a:r>
                      <a:endParaRPr sz="900">
                        <a:latin typeface="宋体"/>
                        <a:cs typeface="宋体"/>
                      </a:endParaRPr>
                    </a:p>
                  </a:txBody>
                  <a:tcPr marL="0" marR="0" marB="0" marT="882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04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dirty="0" sz="900">
                          <a:latin typeface="宋体"/>
                          <a:cs typeface="宋体"/>
                        </a:rPr>
                        <a:t>数量</a:t>
                      </a:r>
                      <a:endParaRPr sz="900">
                        <a:latin typeface="宋体"/>
                        <a:cs typeface="宋体"/>
                      </a:endParaRPr>
                    </a:p>
                  </a:txBody>
                  <a:tcPr marL="0" marR="0" marB="0" marT="882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dirty="0" sz="900">
                          <a:latin typeface="宋体"/>
                          <a:cs typeface="宋体"/>
                        </a:rPr>
                        <a:t>单价</a:t>
                      </a:r>
                      <a:endParaRPr sz="900">
                        <a:latin typeface="宋体"/>
                        <a:cs typeface="宋体"/>
                      </a:endParaRPr>
                    </a:p>
                  </a:txBody>
                  <a:tcPr marL="0" marR="0" marB="0" marT="882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dirty="0" sz="900">
                          <a:latin typeface="宋体"/>
                          <a:cs typeface="宋体"/>
                        </a:rPr>
                        <a:t>数量</a:t>
                      </a:r>
                      <a:endParaRPr sz="900">
                        <a:latin typeface="宋体"/>
                        <a:cs typeface="宋体"/>
                      </a:endParaRPr>
                    </a:p>
                  </a:txBody>
                  <a:tcPr marL="0" marR="0" marB="0" marT="882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dirty="0" sz="900">
                          <a:latin typeface="宋体"/>
                          <a:cs typeface="宋体"/>
                        </a:rPr>
                        <a:t>单价</a:t>
                      </a:r>
                      <a:endParaRPr sz="900">
                        <a:latin typeface="宋体"/>
                        <a:cs typeface="宋体"/>
                      </a:endParaRPr>
                    </a:p>
                  </a:txBody>
                  <a:tcPr marL="0" marR="0" marB="0" marT="882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dirty="0" sz="900">
                          <a:latin typeface="宋体"/>
                          <a:cs typeface="宋体"/>
                        </a:rPr>
                        <a:t>数量</a:t>
                      </a:r>
                      <a:endParaRPr sz="900">
                        <a:latin typeface="宋体"/>
                        <a:cs typeface="宋体"/>
                      </a:endParaRPr>
                    </a:p>
                  </a:txBody>
                  <a:tcPr marL="0" marR="0" marB="0" marT="882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dirty="0" sz="900">
                          <a:latin typeface="宋体"/>
                          <a:cs typeface="宋体"/>
                        </a:rPr>
                        <a:t>单价</a:t>
                      </a:r>
                      <a:endParaRPr sz="900">
                        <a:latin typeface="宋体"/>
                        <a:cs typeface="宋体"/>
                      </a:endParaRPr>
                    </a:p>
                  </a:txBody>
                  <a:tcPr marL="0" marR="0" marB="0" marT="882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dirty="0" sz="900">
                          <a:latin typeface="宋体"/>
                          <a:cs typeface="宋体"/>
                        </a:rPr>
                        <a:t>数量</a:t>
                      </a:r>
                      <a:endParaRPr sz="900">
                        <a:latin typeface="宋体"/>
                        <a:cs typeface="宋体"/>
                      </a:endParaRPr>
                    </a:p>
                  </a:txBody>
                  <a:tcPr marL="0" marR="0" marB="0" marT="882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dirty="0" sz="900">
                          <a:latin typeface="宋体"/>
                          <a:cs typeface="宋体"/>
                        </a:rPr>
                        <a:t>单价</a:t>
                      </a:r>
                      <a:endParaRPr sz="900">
                        <a:latin typeface="宋体"/>
                        <a:cs typeface="宋体"/>
                      </a:endParaRPr>
                    </a:p>
                  </a:txBody>
                  <a:tcPr marL="0" marR="0" marB="0" marT="882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dirty="0" sz="900">
                          <a:latin typeface="宋体"/>
                          <a:cs typeface="宋体"/>
                        </a:rPr>
                        <a:t>数量</a:t>
                      </a:r>
                      <a:endParaRPr sz="900">
                        <a:latin typeface="宋体"/>
                        <a:cs typeface="宋体"/>
                      </a:endParaRPr>
                    </a:p>
                  </a:txBody>
                  <a:tcPr marL="0" marR="0" marB="0" marT="882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085">
                        <a:lnSpc>
                          <a:spcPct val="100000"/>
                        </a:lnSpc>
                        <a:spcBef>
                          <a:spcPts val="695"/>
                        </a:spcBef>
                      </a:pPr>
                      <a:r>
                        <a:rPr dirty="0" sz="900">
                          <a:latin typeface="宋体"/>
                          <a:cs typeface="宋体"/>
                        </a:rPr>
                        <a:t>单价</a:t>
                      </a:r>
                      <a:endParaRPr sz="900">
                        <a:latin typeface="宋体"/>
                        <a:cs typeface="宋体"/>
                      </a:endParaRPr>
                    </a:p>
                  </a:txBody>
                  <a:tcPr marL="0" marR="0" marB="0" marT="8826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80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61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61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76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638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61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76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65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3698366" y="9789616"/>
            <a:ext cx="167005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 sz="900">
                <a:latin typeface="Times New Roman"/>
                <a:cs typeface="Times New Roman"/>
              </a:rPr>
              <a:t>22</a:t>
            </a:fld>
            <a:endParaRPr sz="9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130604" y="985773"/>
            <a:ext cx="57531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黑体"/>
                <a:cs typeface="黑体"/>
              </a:rPr>
              <a:t>表</a:t>
            </a:r>
            <a:r>
              <a:rPr dirty="0" sz="1400" spc="-430">
                <a:latin typeface="黑体"/>
                <a:cs typeface="黑体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12-3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789047" y="1382013"/>
            <a:ext cx="198247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黑体"/>
                <a:cs typeface="黑体"/>
              </a:rPr>
              <a:t>混凝土</a:t>
            </a:r>
            <a:r>
              <a:rPr dirty="0" sz="1400" spc="-15">
                <a:latin typeface="黑体"/>
                <a:cs typeface="黑体"/>
              </a:rPr>
              <a:t>、</a:t>
            </a:r>
            <a:r>
              <a:rPr dirty="0" sz="1400">
                <a:latin typeface="黑体"/>
                <a:cs typeface="黑体"/>
              </a:rPr>
              <a:t>砂浆</a:t>
            </a:r>
            <a:r>
              <a:rPr dirty="0" sz="1400" spc="-15">
                <a:latin typeface="黑体"/>
                <a:cs typeface="黑体"/>
              </a:rPr>
              <a:t>单价</a:t>
            </a:r>
            <a:r>
              <a:rPr dirty="0" sz="1400">
                <a:latin typeface="黑体"/>
                <a:cs typeface="黑体"/>
              </a:rPr>
              <a:t>计算表</a:t>
            </a:r>
            <a:endParaRPr sz="1400">
              <a:latin typeface="黑体"/>
              <a:cs typeface="黑体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809548" y="1905253"/>
          <a:ext cx="5944870" cy="30194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8765"/>
                <a:gridCol w="539115"/>
                <a:gridCol w="448944"/>
                <a:gridCol w="359410"/>
                <a:gridCol w="358775"/>
                <a:gridCol w="367664"/>
                <a:gridCol w="347980"/>
                <a:gridCol w="270510"/>
                <a:gridCol w="387984"/>
                <a:gridCol w="365125"/>
                <a:gridCol w="357504"/>
                <a:gridCol w="292100"/>
                <a:gridCol w="323850"/>
                <a:gridCol w="339725"/>
                <a:gridCol w="382270"/>
                <a:gridCol w="505460"/>
              </a:tblGrid>
              <a:tr h="31089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78740" marR="71120">
                        <a:lnSpc>
                          <a:spcPct val="136800"/>
                        </a:lnSpc>
                      </a:pPr>
                      <a:r>
                        <a:rPr dirty="0" sz="950" b="0">
                          <a:latin typeface="等线 Light"/>
                          <a:cs typeface="等线 Light"/>
                        </a:rPr>
                        <a:t>编 号</a:t>
                      </a:r>
                      <a:endParaRPr sz="950">
                        <a:latin typeface="等线 Light"/>
                        <a:cs typeface="等线 Light"/>
                      </a:endParaRPr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950" spc="-5" b="0">
                          <a:latin typeface="等线 Light"/>
                          <a:cs typeface="等线 Light"/>
                        </a:rPr>
                        <a:t>混凝土</a:t>
                      </a:r>
                      <a:endParaRPr sz="950">
                        <a:latin typeface="等线 Light"/>
                        <a:cs typeface="等线 Light"/>
                      </a:endParaRPr>
                    </a:p>
                    <a:p>
                      <a:pPr algn="ctr" marL="88265" marR="81915" indent="1270">
                        <a:lnSpc>
                          <a:spcPct val="136800"/>
                        </a:lnSpc>
                      </a:pPr>
                      <a:r>
                        <a:rPr dirty="0" sz="950" spc="-5" b="0">
                          <a:latin typeface="等线 Light"/>
                          <a:cs typeface="等线 Light"/>
                        </a:rPr>
                        <a:t>（砂 </a:t>
                      </a:r>
                      <a:r>
                        <a:rPr dirty="0" sz="950" b="0">
                          <a:latin typeface="等线 Light"/>
                          <a:cs typeface="等线 Light"/>
                        </a:rPr>
                        <a:t>浆）等 </a:t>
                      </a:r>
                      <a:r>
                        <a:rPr dirty="0" sz="950" spc="-5" b="0">
                          <a:latin typeface="等线 Light"/>
                          <a:cs typeface="等线 Light"/>
                        </a:rPr>
                        <a:t>级</a:t>
                      </a:r>
                      <a:endParaRPr sz="950">
                        <a:latin typeface="等线 Light"/>
                        <a:cs typeface="等线 Light"/>
                      </a:endParaRPr>
                    </a:p>
                  </a:txBody>
                  <a:tcPr marL="0" marR="0" marB="0" marT="165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just" marL="103505" marR="97155">
                        <a:lnSpc>
                          <a:spcPct val="136800"/>
                        </a:lnSpc>
                        <a:spcBef>
                          <a:spcPts val="490"/>
                        </a:spcBef>
                      </a:pPr>
                      <a:r>
                        <a:rPr dirty="0" sz="950" b="0">
                          <a:latin typeface="等线 Light"/>
                          <a:cs typeface="等线 Light"/>
                        </a:rPr>
                        <a:t>水泥 强度 等级</a:t>
                      </a:r>
                      <a:endParaRPr sz="950">
                        <a:latin typeface="等线 Light"/>
                        <a:cs typeface="等线 Light"/>
                      </a:endParaRPr>
                    </a:p>
                  </a:txBody>
                  <a:tcPr marL="0" marR="0" marB="0" marT="622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68580" marR="163195">
                        <a:lnSpc>
                          <a:spcPct val="136800"/>
                        </a:lnSpc>
                        <a:spcBef>
                          <a:spcPts val="490"/>
                        </a:spcBef>
                      </a:pPr>
                      <a:r>
                        <a:rPr dirty="0" sz="950" b="0">
                          <a:latin typeface="等线 Light"/>
                          <a:cs typeface="等线 Light"/>
                        </a:rPr>
                        <a:t>级 配</a:t>
                      </a:r>
                      <a:endParaRPr sz="950">
                        <a:latin typeface="等线 Light"/>
                        <a:cs typeface="等线 Light"/>
                      </a:endParaRPr>
                    </a:p>
                  </a:txBody>
                  <a:tcPr marL="0" marR="0" marB="0" marT="622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1187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950" b="0">
                          <a:latin typeface="等线 Light"/>
                          <a:cs typeface="等线 Light"/>
                        </a:rPr>
                        <a:t>水</a:t>
                      </a:r>
                      <a:endParaRPr sz="950">
                        <a:latin typeface="等线 Light"/>
                        <a:cs typeface="等线 Light"/>
                      </a:endParaRPr>
                    </a:p>
                    <a:p>
                      <a:pPr algn="just" marL="118745" marR="112395">
                        <a:lnSpc>
                          <a:spcPct val="136800"/>
                        </a:lnSpc>
                      </a:pPr>
                      <a:r>
                        <a:rPr dirty="0" sz="950" b="0">
                          <a:latin typeface="等线 Light"/>
                          <a:cs typeface="等线 Light"/>
                        </a:rPr>
                        <a:t>泥 标 号</a:t>
                      </a:r>
                      <a:endParaRPr sz="950">
                        <a:latin typeface="等线 Light"/>
                        <a:cs typeface="等线 Light"/>
                      </a:endParaRPr>
                    </a:p>
                  </a:txBody>
                  <a:tcPr marL="0" marR="0" marB="0" marT="165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3749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950" spc="-5" b="0">
                          <a:latin typeface="等线 Light"/>
                          <a:cs typeface="等线 Light"/>
                        </a:rPr>
                        <a:t>水泥</a:t>
                      </a:r>
                      <a:endParaRPr sz="950">
                        <a:latin typeface="等线 Light"/>
                        <a:cs typeface="等线 Light"/>
                      </a:endParaRPr>
                    </a:p>
                  </a:txBody>
                  <a:tcPr marL="0" marR="0" marB="0" marT="698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08279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950" spc="-5" b="0">
                          <a:latin typeface="等线 Light"/>
                          <a:cs typeface="等线 Light"/>
                        </a:rPr>
                        <a:t>粗砂</a:t>
                      </a:r>
                      <a:endParaRPr sz="950">
                        <a:latin typeface="等线 Light"/>
                        <a:cs typeface="等线 Light"/>
                      </a:endParaRPr>
                    </a:p>
                  </a:txBody>
                  <a:tcPr marL="0" marR="0" marB="0" marT="698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4066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950" spc="-5" b="0">
                          <a:latin typeface="等线 Light"/>
                          <a:cs typeface="等线 Light"/>
                        </a:rPr>
                        <a:t>卵石</a:t>
                      </a:r>
                      <a:endParaRPr sz="950">
                        <a:latin typeface="等线 Light"/>
                        <a:cs typeface="等线 Light"/>
                      </a:endParaRPr>
                    </a:p>
                  </a:txBody>
                  <a:tcPr marL="0" marR="0" marB="0" marT="698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26364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950" spc="-5" b="0">
                          <a:latin typeface="等线 Light"/>
                          <a:cs typeface="等线 Light"/>
                        </a:rPr>
                        <a:t>石灰膏</a:t>
                      </a:r>
                      <a:endParaRPr sz="950">
                        <a:latin typeface="等线 Light"/>
                        <a:cs typeface="等线 Light"/>
                      </a:endParaRPr>
                    </a:p>
                  </a:txBody>
                  <a:tcPr marL="0" marR="0" marB="0" marT="698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dirty="0" sz="950" b="0">
                          <a:latin typeface="等线 Light"/>
                          <a:cs typeface="等线 Light"/>
                        </a:rPr>
                        <a:t>水</a:t>
                      </a:r>
                      <a:endParaRPr sz="950">
                        <a:latin typeface="等线 Light"/>
                        <a:cs typeface="等线 Light"/>
                      </a:endParaRPr>
                    </a:p>
                  </a:txBody>
                  <a:tcPr marL="0" marR="0" marB="0" marT="6985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132080">
                        <a:lnSpc>
                          <a:spcPct val="100000"/>
                        </a:lnSpc>
                      </a:pPr>
                      <a:r>
                        <a:rPr dirty="0" sz="950" b="0">
                          <a:latin typeface="等线 Light"/>
                          <a:cs typeface="等线 Light"/>
                        </a:rPr>
                        <a:t>单价</a:t>
                      </a:r>
                      <a:endParaRPr sz="950">
                        <a:latin typeface="等线 Light"/>
                        <a:cs typeface="等线 Light"/>
                      </a:endParaRPr>
                    </a:p>
                    <a:p>
                      <a:pPr marL="15240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dirty="0" sz="950" spc="-5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dirty="0" sz="950" b="0">
                          <a:latin typeface="等线 Light"/>
                          <a:cs typeface="等线 Light"/>
                        </a:rPr>
                        <a:t>元</a:t>
                      </a:r>
                      <a:r>
                        <a:rPr dirty="0" sz="950">
                          <a:latin typeface="Times New Roman"/>
                          <a:cs typeface="Times New Roman"/>
                        </a:rPr>
                        <a:t>)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7680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65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22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622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65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950" spc="-15">
                          <a:latin typeface="Times New Roman"/>
                          <a:cs typeface="Times New Roman"/>
                        </a:rPr>
                        <a:t>kg</a:t>
                      </a:r>
                      <a:endParaRPr sz="9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1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4300" marR="106680">
                        <a:lnSpc>
                          <a:spcPct val="136800"/>
                        </a:lnSpc>
                        <a:spcBef>
                          <a:spcPts val="45"/>
                        </a:spcBef>
                      </a:pPr>
                      <a:r>
                        <a:rPr dirty="0" sz="950" b="0">
                          <a:latin typeface="等线 Light"/>
                          <a:cs typeface="等线 Light"/>
                        </a:rPr>
                        <a:t>单 价</a:t>
                      </a:r>
                      <a:endParaRPr sz="950">
                        <a:latin typeface="等线 Light"/>
                        <a:cs typeface="等线 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944"/>
                        </a:spcBef>
                      </a:pPr>
                      <a:r>
                        <a:rPr dirty="0" baseline="-20467" sz="1425" spc="-15"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dirty="0" sz="600" spc="-10">
                          <a:latin typeface="Times New Roman"/>
                          <a:cs typeface="Times New Roman"/>
                        </a:rPr>
                        <a:t>3</a:t>
                      </a: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01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33985" marR="126364">
                        <a:lnSpc>
                          <a:spcPct val="136800"/>
                        </a:lnSpc>
                        <a:spcBef>
                          <a:spcPts val="45"/>
                        </a:spcBef>
                      </a:pPr>
                      <a:r>
                        <a:rPr dirty="0" sz="950" b="0">
                          <a:latin typeface="等线 Light"/>
                          <a:cs typeface="等线 Light"/>
                        </a:rPr>
                        <a:t>单 价</a:t>
                      </a:r>
                      <a:endParaRPr sz="950">
                        <a:latin typeface="等线 Light"/>
                        <a:cs typeface="等线 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5570">
                        <a:lnSpc>
                          <a:spcPct val="100000"/>
                        </a:lnSpc>
                        <a:spcBef>
                          <a:spcPts val="944"/>
                        </a:spcBef>
                      </a:pPr>
                      <a:r>
                        <a:rPr dirty="0" baseline="-20467" sz="1425" spc="-15"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dirty="0" sz="600" spc="-10">
                          <a:latin typeface="Times New Roman"/>
                          <a:cs typeface="Times New Roman"/>
                        </a:rPr>
                        <a:t>3</a:t>
                      </a: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01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8745" marR="111125">
                        <a:lnSpc>
                          <a:spcPct val="136800"/>
                        </a:lnSpc>
                        <a:spcBef>
                          <a:spcPts val="45"/>
                        </a:spcBef>
                      </a:pPr>
                      <a:r>
                        <a:rPr dirty="0" sz="950" b="0">
                          <a:latin typeface="等线 Light"/>
                          <a:cs typeface="等线 Light"/>
                        </a:rPr>
                        <a:t>单 价</a:t>
                      </a:r>
                      <a:endParaRPr sz="950">
                        <a:latin typeface="等线 Light"/>
                        <a:cs typeface="等线 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944"/>
                        </a:spcBef>
                      </a:pPr>
                      <a:r>
                        <a:rPr dirty="0" baseline="-20467" sz="1425" spc="-15"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dirty="0" sz="600" spc="-10">
                          <a:latin typeface="Times New Roman"/>
                          <a:cs typeface="Times New Roman"/>
                        </a:rPr>
                        <a:t>3</a:t>
                      </a: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01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1600" marR="93980">
                        <a:lnSpc>
                          <a:spcPct val="136800"/>
                        </a:lnSpc>
                        <a:spcBef>
                          <a:spcPts val="45"/>
                        </a:spcBef>
                      </a:pPr>
                      <a:r>
                        <a:rPr dirty="0" sz="950" b="0">
                          <a:latin typeface="等线 Light"/>
                          <a:cs typeface="等线 Light"/>
                        </a:rPr>
                        <a:t>单 价</a:t>
                      </a:r>
                      <a:endParaRPr sz="950">
                        <a:latin typeface="等线 Light"/>
                        <a:cs typeface="等线 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944"/>
                        </a:spcBef>
                      </a:pPr>
                      <a:r>
                        <a:rPr dirty="0" baseline="-20467" sz="1425" spc="-15"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dirty="0" sz="600" spc="-10">
                          <a:latin typeface="Times New Roman"/>
                          <a:cs typeface="Times New Roman"/>
                        </a:rPr>
                        <a:t>3</a:t>
                      </a:r>
                      <a:endParaRPr sz="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001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9539" marR="124460">
                        <a:lnSpc>
                          <a:spcPct val="136800"/>
                        </a:lnSpc>
                        <a:spcBef>
                          <a:spcPts val="45"/>
                        </a:spcBef>
                      </a:pPr>
                      <a:r>
                        <a:rPr dirty="0" sz="950" b="0">
                          <a:latin typeface="等线 Light"/>
                          <a:cs typeface="等线 Light"/>
                        </a:rPr>
                        <a:t>单 价</a:t>
                      </a:r>
                      <a:endParaRPr sz="950">
                        <a:latin typeface="等线 Light"/>
                        <a:cs typeface="等线 Light"/>
                      </a:endParaRPr>
                    </a:p>
                  </a:txBody>
                  <a:tcPr marL="0" marR="0" marB="0" marT="57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99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54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737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546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99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546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169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3340" rIns="0" bIns="0" rtlCol="0" vert="horz">
            <a:spAutoFit/>
          </a:bodyPr>
          <a:lstStyle/>
          <a:p>
            <a:pPr marL="46355">
              <a:lnSpc>
                <a:spcPct val="100000"/>
              </a:lnSpc>
              <a:spcBef>
                <a:spcPts val="420"/>
              </a:spcBef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068120" y="969009"/>
            <a:ext cx="5367020" cy="866267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5">
                <a:latin typeface="黑体"/>
                <a:cs typeface="黑体"/>
              </a:rPr>
              <a:t>附件</a:t>
            </a:r>
            <a:endParaRPr sz="1600">
              <a:latin typeface="黑体"/>
              <a:cs typeface="黑体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 marL="1001394" marR="586105" indent="-419100">
              <a:lnSpc>
                <a:spcPct val="128600"/>
              </a:lnSpc>
            </a:pPr>
            <a:r>
              <a:rPr dirty="0" sz="2200">
                <a:latin typeface="宋体"/>
                <a:cs typeface="宋体"/>
              </a:rPr>
              <a:t>湖</a:t>
            </a:r>
            <a:r>
              <a:rPr dirty="0" sz="2200" spc="-5">
                <a:latin typeface="宋体"/>
                <a:cs typeface="宋体"/>
              </a:rPr>
              <a:t>南省</a:t>
            </a:r>
            <a:r>
              <a:rPr dirty="0" sz="2200">
                <a:latin typeface="宋体"/>
                <a:cs typeface="宋体"/>
              </a:rPr>
              <a:t>国</a:t>
            </a:r>
            <a:r>
              <a:rPr dirty="0" sz="2200" spc="-5">
                <a:latin typeface="宋体"/>
                <a:cs typeface="宋体"/>
              </a:rPr>
              <a:t>土</a:t>
            </a:r>
            <a:r>
              <a:rPr dirty="0" sz="2200">
                <a:latin typeface="宋体"/>
                <a:cs typeface="宋体"/>
              </a:rPr>
              <a:t>空</a:t>
            </a:r>
            <a:r>
              <a:rPr dirty="0" sz="2200" spc="-5">
                <a:latin typeface="宋体"/>
                <a:cs typeface="宋体"/>
              </a:rPr>
              <a:t>间生</a:t>
            </a:r>
            <a:r>
              <a:rPr dirty="0" sz="2200">
                <a:latin typeface="宋体"/>
                <a:cs typeface="宋体"/>
              </a:rPr>
              <a:t>态</a:t>
            </a:r>
            <a:r>
              <a:rPr dirty="0" sz="2200" spc="-5">
                <a:latin typeface="宋体"/>
                <a:cs typeface="宋体"/>
              </a:rPr>
              <a:t>保</a:t>
            </a:r>
            <a:r>
              <a:rPr dirty="0" sz="2200">
                <a:latin typeface="宋体"/>
                <a:cs typeface="宋体"/>
              </a:rPr>
              <a:t>护</a:t>
            </a:r>
            <a:r>
              <a:rPr dirty="0" sz="2200" spc="-5">
                <a:latin typeface="宋体"/>
                <a:cs typeface="宋体"/>
              </a:rPr>
              <a:t>修复</a:t>
            </a:r>
            <a:r>
              <a:rPr dirty="0" sz="2200">
                <a:latin typeface="宋体"/>
                <a:cs typeface="宋体"/>
              </a:rPr>
              <a:t>项</a:t>
            </a:r>
            <a:r>
              <a:rPr dirty="0" sz="2200" spc="-5">
                <a:latin typeface="宋体"/>
                <a:cs typeface="宋体"/>
              </a:rPr>
              <a:t>目 </a:t>
            </a:r>
            <a:r>
              <a:rPr dirty="0" sz="2200">
                <a:latin typeface="宋体"/>
                <a:cs typeface="宋体"/>
              </a:rPr>
              <a:t>预</a:t>
            </a:r>
            <a:r>
              <a:rPr dirty="0" sz="2200" spc="-5">
                <a:latin typeface="宋体"/>
                <a:cs typeface="宋体"/>
              </a:rPr>
              <a:t>算编</a:t>
            </a:r>
            <a:r>
              <a:rPr dirty="0" sz="2200">
                <a:latin typeface="宋体"/>
                <a:cs typeface="宋体"/>
              </a:rPr>
              <a:t>制</a:t>
            </a:r>
            <a:r>
              <a:rPr dirty="0" sz="2200" spc="-5">
                <a:latin typeface="宋体"/>
                <a:cs typeface="宋体"/>
              </a:rPr>
              <a:t>指</a:t>
            </a:r>
            <a:r>
              <a:rPr dirty="0" sz="2200">
                <a:latin typeface="宋体"/>
                <a:cs typeface="宋体"/>
              </a:rPr>
              <a:t>导</a:t>
            </a:r>
            <a:r>
              <a:rPr dirty="0" sz="2200" spc="-5">
                <a:latin typeface="宋体"/>
                <a:cs typeface="宋体"/>
              </a:rPr>
              <a:t>意见</a:t>
            </a:r>
            <a:r>
              <a:rPr dirty="0" sz="2200">
                <a:latin typeface="宋体"/>
                <a:cs typeface="宋体"/>
              </a:rPr>
              <a:t>（</a:t>
            </a:r>
            <a:r>
              <a:rPr dirty="0" sz="2200" spc="-5">
                <a:latin typeface="宋体"/>
                <a:cs typeface="宋体"/>
              </a:rPr>
              <a:t>暂</a:t>
            </a:r>
            <a:r>
              <a:rPr dirty="0" sz="2200">
                <a:latin typeface="宋体"/>
                <a:cs typeface="宋体"/>
              </a:rPr>
              <a:t>行</a:t>
            </a:r>
            <a:r>
              <a:rPr dirty="0" sz="2200" spc="-5">
                <a:latin typeface="宋体"/>
                <a:cs typeface="宋体"/>
              </a:rPr>
              <a:t>）</a:t>
            </a:r>
            <a:endParaRPr sz="2200">
              <a:latin typeface="宋体"/>
              <a:cs typeface="宋体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350">
              <a:latin typeface="Times New Roman"/>
              <a:cs typeface="Times New Roman"/>
            </a:endParaRPr>
          </a:p>
          <a:p>
            <a:pPr algn="ctr" marL="255270">
              <a:lnSpc>
                <a:spcPct val="100000"/>
              </a:lnSpc>
              <a:tabLst>
                <a:tab pos="1067435" algn="l"/>
                <a:tab pos="1473200" algn="l"/>
              </a:tabLst>
            </a:pPr>
            <a:r>
              <a:rPr dirty="0" sz="1600" spc="5">
                <a:latin typeface="黑体"/>
                <a:cs typeface="黑体"/>
              </a:rPr>
              <a:t>第</a:t>
            </a:r>
            <a:r>
              <a:rPr dirty="0" sz="1600" spc="-5">
                <a:latin typeface="黑体"/>
                <a:cs typeface="黑体"/>
              </a:rPr>
              <a:t>一章	总	则</a:t>
            </a:r>
            <a:endParaRPr sz="1600">
              <a:latin typeface="黑体"/>
              <a:cs typeface="黑体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 algn="just" marL="12700" marR="5080" indent="401955">
              <a:lnSpc>
                <a:spcPct val="162500"/>
              </a:lnSpc>
              <a:spcBef>
                <a:spcPts val="1280"/>
              </a:spcBef>
            </a:pPr>
            <a:r>
              <a:rPr dirty="0" sz="1600" spc="30" b="1">
                <a:latin typeface="Microsoft JhengHei"/>
                <a:cs typeface="Microsoft JhengHei"/>
              </a:rPr>
              <a:t>第</a:t>
            </a:r>
            <a:r>
              <a:rPr dirty="0" sz="1600" spc="15" b="1">
                <a:latin typeface="Microsoft JhengHei"/>
                <a:cs typeface="Microsoft JhengHei"/>
              </a:rPr>
              <a:t>一</a:t>
            </a:r>
            <a:r>
              <a:rPr dirty="0" sz="1600" spc="-5" b="1">
                <a:latin typeface="Microsoft JhengHei"/>
                <a:cs typeface="Microsoft JhengHei"/>
              </a:rPr>
              <a:t>条</a:t>
            </a:r>
            <a:r>
              <a:rPr dirty="0" sz="1600" spc="10" b="1">
                <a:latin typeface="Microsoft JhengHei"/>
                <a:cs typeface="Microsoft JhengHei"/>
              </a:rPr>
              <a:t> </a:t>
            </a:r>
            <a:r>
              <a:rPr dirty="0" sz="1600" spc="15">
                <a:latin typeface="宋体"/>
                <a:cs typeface="宋体"/>
              </a:rPr>
              <a:t>为加强我省国土空间</a:t>
            </a:r>
            <a:r>
              <a:rPr dirty="0" sz="1600" spc="5">
                <a:latin typeface="宋体"/>
                <a:cs typeface="宋体"/>
              </a:rPr>
              <a:t>生</a:t>
            </a:r>
            <a:r>
              <a:rPr dirty="0" sz="1600" spc="15">
                <a:latin typeface="宋体"/>
                <a:cs typeface="宋体"/>
              </a:rPr>
              <a:t>态保护修复项</a:t>
            </a:r>
            <a:r>
              <a:rPr dirty="0" sz="1600" spc="5">
                <a:latin typeface="宋体"/>
                <a:cs typeface="宋体"/>
              </a:rPr>
              <a:t>目</a:t>
            </a:r>
            <a:r>
              <a:rPr dirty="0" sz="1600" spc="15">
                <a:latin typeface="宋体"/>
                <a:cs typeface="宋体"/>
              </a:rPr>
              <a:t>预算编 </a:t>
            </a:r>
            <a:r>
              <a:rPr dirty="0" sz="1600" spc="-20">
                <a:latin typeface="宋体"/>
                <a:cs typeface="宋体"/>
              </a:rPr>
              <a:t>制管理</a:t>
            </a:r>
            <a:r>
              <a:rPr dirty="0" sz="1600" spc="-245">
                <a:latin typeface="宋体"/>
                <a:cs typeface="宋体"/>
              </a:rPr>
              <a:t>，</a:t>
            </a:r>
            <a:r>
              <a:rPr dirty="0" sz="1600" spc="-20">
                <a:latin typeface="宋体"/>
                <a:cs typeface="宋体"/>
              </a:rPr>
              <a:t>规范</a:t>
            </a:r>
            <a:r>
              <a:rPr dirty="0" sz="1600" spc="-30">
                <a:latin typeface="宋体"/>
                <a:cs typeface="宋体"/>
              </a:rPr>
              <a:t>专</a:t>
            </a:r>
            <a:r>
              <a:rPr dirty="0" sz="1600" spc="-20">
                <a:latin typeface="宋体"/>
                <a:cs typeface="宋体"/>
              </a:rPr>
              <a:t>业技术</a:t>
            </a:r>
            <a:r>
              <a:rPr dirty="0" sz="1600" spc="-30">
                <a:latin typeface="宋体"/>
                <a:cs typeface="宋体"/>
              </a:rPr>
              <a:t>单</a:t>
            </a:r>
            <a:r>
              <a:rPr dirty="0" sz="1600" spc="-20">
                <a:latin typeface="宋体"/>
                <a:cs typeface="宋体"/>
              </a:rPr>
              <a:t>位项</a:t>
            </a:r>
            <a:r>
              <a:rPr dirty="0" sz="1600" spc="-30">
                <a:latin typeface="宋体"/>
                <a:cs typeface="宋体"/>
              </a:rPr>
              <a:t>目</a:t>
            </a:r>
            <a:r>
              <a:rPr dirty="0" sz="1600" spc="-20">
                <a:latin typeface="宋体"/>
                <a:cs typeface="宋体"/>
              </a:rPr>
              <a:t>预算编</a:t>
            </a:r>
            <a:r>
              <a:rPr dirty="0" sz="1600" spc="-30">
                <a:latin typeface="宋体"/>
                <a:cs typeface="宋体"/>
              </a:rPr>
              <a:t>制</a:t>
            </a:r>
            <a:r>
              <a:rPr dirty="0" sz="1600" spc="-20">
                <a:latin typeface="宋体"/>
                <a:cs typeface="宋体"/>
              </a:rPr>
              <a:t>行为</a:t>
            </a:r>
            <a:r>
              <a:rPr dirty="0" sz="1600" spc="-245">
                <a:latin typeface="宋体"/>
                <a:cs typeface="宋体"/>
              </a:rPr>
              <a:t>，</a:t>
            </a:r>
            <a:r>
              <a:rPr dirty="0" sz="1600" spc="-20">
                <a:latin typeface="宋体"/>
                <a:cs typeface="宋体"/>
              </a:rPr>
              <a:t>根</a:t>
            </a:r>
            <a:r>
              <a:rPr dirty="0" sz="1600" spc="-235">
                <a:latin typeface="宋体"/>
                <a:cs typeface="宋体"/>
              </a:rPr>
              <a:t>据</a:t>
            </a:r>
            <a:r>
              <a:rPr dirty="0" sz="1600" spc="-20">
                <a:latin typeface="宋体"/>
                <a:cs typeface="宋体"/>
              </a:rPr>
              <a:t>《</a:t>
            </a:r>
            <a:r>
              <a:rPr dirty="0" sz="1600" spc="-30">
                <a:latin typeface="宋体"/>
                <a:cs typeface="宋体"/>
              </a:rPr>
              <a:t>财政</a:t>
            </a:r>
            <a:r>
              <a:rPr dirty="0" sz="1600" spc="-5">
                <a:latin typeface="宋体"/>
                <a:cs typeface="宋体"/>
              </a:rPr>
              <a:t>部 </a:t>
            </a:r>
            <a:r>
              <a:rPr dirty="0" sz="1600" spc="-20">
                <a:latin typeface="宋体"/>
                <a:cs typeface="宋体"/>
              </a:rPr>
              <a:t>关于印</a:t>
            </a:r>
            <a:r>
              <a:rPr dirty="0" sz="1600" spc="-509">
                <a:latin typeface="宋体"/>
                <a:cs typeface="宋体"/>
              </a:rPr>
              <a:t>发</a:t>
            </a:r>
            <a:r>
              <a:rPr dirty="0" sz="1600" spc="-20">
                <a:latin typeface="宋体"/>
                <a:cs typeface="宋体"/>
              </a:rPr>
              <a:t>〈重</a:t>
            </a:r>
            <a:r>
              <a:rPr dirty="0" sz="1600" spc="-30">
                <a:latin typeface="宋体"/>
                <a:cs typeface="宋体"/>
              </a:rPr>
              <a:t>点生</a:t>
            </a:r>
            <a:r>
              <a:rPr dirty="0" sz="1600" spc="-20">
                <a:latin typeface="宋体"/>
                <a:cs typeface="宋体"/>
              </a:rPr>
              <a:t>态保护</a:t>
            </a:r>
            <a:r>
              <a:rPr dirty="0" sz="1600" spc="-30">
                <a:latin typeface="宋体"/>
                <a:cs typeface="宋体"/>
              </a:rPr>
              <a:t>修</a:t>
            </a:r>
            <a:r>
              <a:rPr dirty="0" sz="1600" spc="-20">
                <a:latin typeface="宋体"/>
                <a:cs typeface="宋体"/>
              </a:rPr>
              <a:t>复治</a:t>
            </a:r>
            <a:r>
              <a:rPr dirty="0" sz="1600" spc="-30">
                <a:latin typeface="宋体"/>
                <a:cs typeface="宋体"/>
              </a:rPr>
              <a:t>理</a:t>
            </a:r>
            <a:r>
              <a:rPr dirty="0" sz="1600" spc="-20">
                <a:latin typeface="宋体"/>
                <a:cs typeface="宋体"/>
              </a:rPr>
              <a:t>资金管</a:t>
            </a:r>
            <a:r>
              <a:rPr dirty="0" sz="1600" spc="-30">
                <a:latin typeface="宋体"/>
                <a:cs typeface="宋体"/>
              </a:rPr>
              <a:t>理</a:t>
            </a:r>
            <a:r>
              <a:rPr dirty="0" sz="1600" spc="-20">
                <a:latin typeface="宋体"/>
                <a:cs typeface="宋体"/>
              </a:rPr>
              <a:t>办法</a:t>
            </a:r>
            <a:r>
              <a:rPr dirty="0" sz="1600" spc="-509">
                <a:latin typeface="宋体"/>
                <a:cs typeface="宋体"/>
              </a:rPr>
              <a:t>〉</a:t>
            </a:r>
            <a:r>
              <a:rPr dirty="0" sz="1600" spc="-30">
                <a:latin typeface="宋体"/>
                <a:cs typeface="宋体"/>
              </a:rPr>
              <a:t>的</a:t>
            </a:r>
            <a:r>
              <a:rPr dirty="0" sz="1600" spc="-20">
                <a:latin typeface="宋体"/>
                <a:cs typeface="宋体"/>
              </a:rPr>
              <a:t>通知</a:t>
            </a:r>
            <a:r>
              <a:rPr dirty="0" sz="1600" spc="-1290">
                <a:latin typeface="宋体"/>
                <a:cs typeface="宋体"/>
              </a:rPr>
              <a:t>》</a:t>
            </a:r>
            <a:r>
              <a:rPr dirty="0" sz="1600" spc="-30">
                <a:latin typeface="宋体"/>
                <a:cs typeface="宋体"/>
              </a:rPr>
              <a:t>（</a:t>
            </a:r>
            <a:r>
              <a:rPr dirty="0" sz="1600" spc="-5">
                <a:latin typeface="宋体"/>
                <a:cs typeface="宋体"/>
              </a:rPr>
              <a:t>财 </a:t>
            </a:r>
            <a:r>
              <a:rPr dirty="0" sz="1600" spc="-20">
                <a:latin typeface="宋体"/>
                <a:cs typeface="宋体"/>
              </a:rPr>
              <a:t>建</a:t>
            </a:r>
            <a:r>
              <a:rPr dirty="0" sz="1600" spc="-10">
                <a:latin typeface="宋体"/>
                <a:cs typeface="宋体"/>
              </a:rPr>
              <a:t>〔</a:t>
            </a:r>
            <a:r>
              <a:rPr dirty="0" sz="1600" spc="-15">
                <a:latin typeface="Times New Roman"/>
                <a:cs typeface="Times New Roman"/>
              </a:rPr>
              <a:t>2021</a:t>
            </a:r>
            <a:r>
              <a:rPr dirty="0" sz="1600" spc="-5">
                <a:latin typeface="宋体"/>
                <a:cs typeface="宋体"/>
              </a:rPr>
              <a:t>〕</a:t>
            </a:r>
            <a:r>
              <a:rPr dirty="0" sz="1600" spc="-10">
                <a:latin typeface="Times New Roman"/>
                <a:cs typeface="Times New Roman"/>
              </a:rPr>
              <a:t>100</a:t>
            </a:r>
            <a:r>
              <a:rPr dirty="0" sz="1600" spc="340">
                <a:latin typeface="Times New Roman"/>
                <a:cs typeface="Times New Roman"/>
              </a:rPr>
              <a:t> </a:t>
            </a:r>
            <a:r>
              <a:rPr dirty="0" sz="1600" spc="-20">
                <a:latin typeface="宋体"/>
                <a:cs typeface="宋体"/>
              </a:rPr>
              <a:t>号</a:t>
            </a:r>
            <a:r>
              <a:rPr dirty="0" sz="1600" spc="-5">
                <a:latin typeface="宋体"/>
                <a:cs typeface="宋体"/>
              </a:rPr>
              <a:t>）</a:t>
            </a:r>
            <a:r>
              <a:rPr dirty="0" sz="1600" spc="-20">
                <a:latin typeface="宋体"/>
                <a:cs typeface="宋体"/>
              </a:rPr>
              <a:t>和《湖南省财</a:t>
            </a:r>
            <a:r>
              <a:rPr dirty="0" sz="1600" spc="-5">
                <a:latin typeface="宋体"/>
                <a:cs typeface="宋体"/>
              </a:rPr>
              <a:t>政厅</a:t>
            </a:r>
            <a:r>
              <a:rPr dirty="0" sz="1600" spc="-60">
                <a:latin typeface="宋体"/>
                <a:cs typeface="宋体"/>
              </a:rPr>
              <a:t> </a:t>
            </a:r>
            <a:r>
              <a:rPr dirty="0" sz="1600" spc="-20">
                <a:latin typeface="宋体"/>
                <a:cs typeface="宋体"/>
              </a:rPr>
              <a:t>湖</a:t>
            </a:r>
            <a:r>
              <a:rPr dirty="0" sz="1600" spc="-5">
                <a:latin typeface="宋体"/>
                <a:cs typeface="宋体"/>
              </a:rPr>
              <a:t>南</a:t>
            </a:r>
            <a:r>
              <a:rPr dirty="0" sz="1600" spc="-20">
                <a:latin typeface="宋体"/>
                <a:cs typeface="宋体"/>
              </a:rPr>
              <a:t>省自然</a:t>
            </a:r>
            <a:r>
              <a:rPr dirty="0" sz="1600" spc="-5">
                <a:latin typeface="宋体"/>
                <a:cs typeface="宋体"/>
              </a:rPr>
              <a:t>资</a:t>
            </a:r>
            <a:r>
              <a:rPr dirty="0" sz="1600" spc="-20">
                <a:latin typeface="宋体"/>
                <a:cs typeface="宋体"/>
              </a:rPr>
              <a:t>源厅</a:t>
            </a:r>
            <a:r>
              <a:rPr dirty="0" sz="1600" spc="-5">
                <a:latin typeface="宋体"/>
                <a:cs typeface="宋体"/>
              </a:rPr>
              <a:t>关 </a:t>
            </a:r>
            <a:r>
              <a:rPr dirty="0" sz="1600" spc="-20">
                <a:latin typeface="宋体"/>
                <a:cs typeface="宋体"/>
              </a:rPr>
              <a:t>于印</a:t>
            </a:r>
            <a:r>
              <a:rPr dirty="0" sz="1600" spc="-680">
                <a:latin typeface="宋体"/>
                <a:cs typeface="宋体"/>
              </a:rPr>
              <a:t>发</a:t>
            </a:r>
            <a:r>
              <a:rPr dirty="0" sz="1600" spc="-20">
                <a:latin typeface="宋体"/>
                <a:cs typeface="宋体"/>
              </a:rPr>
              <a:t>〈湖</a:t>
            </a:r>
            <a:r>
              <a:rPr dirty="0" sz="1600" spc="-30">
                <a:latin typeface="宋体"/>
                <a:cs typeface="宋体"/>
              </a:rPr>
              <a:t>南</a:t>
            </a:r>
            <a:r>
              <a:rPr dirty="0" sz="1600" spc="-20">
                <a:latin typeface="宋体"/>
                <a:cs typeface="宋体"/>
              </a:rPr>
              <a:t>省</a:t>
            </a:r>
            <a:r>
              <a:rPr dirty="0" sz="1600" spc="-30">
                <a:latin typeface="宋体"/>
                <a:cs typeface="宋体"/>
              </a:rPr>
              <a:t>国</a:t>
            </a:r>
            <a:r>
              <a:rPr dirty="0" sz="1600" spc="-20">
                <a:latin typeface="宋体"/>
                <a:cs typeface="宋体"/>
              </a:rPr>
              <a:t>土空间</a:t>
            </a:r>
            <a:r>
              <a:rPr dirty="0" sz="1600" spc="-30">
                <a:latin typeface="宋体"/>
                <a:cs typeface="宋体"/>
              </a:rPr>
              <a:t>生</a:t>
            </a:r>
            <a:r>
              <a:rPr dirty="0" sz="1600" spc="-20">
                <a:latin typeface="宋体"/>
                <a:cs typeface="宋体"/>
              </a:rPr>
              <a:t>态保</a:t>
            </a:r>
            <a:r>
              <a:rPr dirty="0" sz="1600" spc="-30">
                <a:latin typeface="宋体"/>
                <a:cs typeface="宋体"/>
              </a:rPr>
              <a:t>护</a:t>
            </a:r>
            <a:r>
              <a:rPr dirty="0" sz="1600" spc="-20">
                <a:latin typeface="宋体"/>
                <a:cs typeface="宋体"/>
              </a:rPr>
              <a:t>修复和</a:t>
            </a:r>
            <a:r>
              <a:rPr dirty="0" sz="1600" spc="-30">
                <a:latin typeface="宋体"/>
                <a:cs typeface="宋体"/>
              </a:rPr>
              <a:t>地</a:t>
            </a:r>
            <a:r>
              <a:rPr dirty="0" sz="1600" spc="-20">
                <a:latin typeface="宋体"/>
                <a:cs typeface="宋体"/>
              </a:rPr>
              <a:t>质灾</a:t>
            </a:r>
            <a:r>
              <a:rPr dirty="0" sz="1600" spc="-30">
                <a:latin typeface="宋体"/>
                <a:cs typeface="宋体"/>
              </a:rPr>
              <a:t>害</a:t>
            </a:r>
            <a:r>
              <a:rPr dirty="0" sz="1600" spc="-20">
                <a:latin typeface="宋体"/>
                <a:cs typeface="宋体"/>
              </a:rPr>
              <a:t>防治专</a:t>
            </a:r>
            <a:r>
              <a:rPr dirty="0" sz="1600" spc="-30">
                <a:latin typeface="宋体"/>
                <a:cs typeface="宋体"/>
              </a:rPr>
              <a:t>项</a:t>
            </a:r>
            <a:r>
              <a:rPr dirty="0" sz="1600" spc="-5">
                <a:latin typeface="宋体"/>
                <a:cs typeface="宋体"/>
              </a:rPr>
              <a:t>资 </a:t>
            </a:r>
            <a:r>
              <a:rPr dirty="0" sz="1600" spc="-20">
                <a:latin typeface="宋体"/>
                <a:cs typeface="宋体"/>
              </a:rPr>
              <a:t>金管理</a:t>
            </a:r>
            <a:r>
              <a:rPr dirty="0" sz="1600" spc="-30">
                <a:latin typeface="宋体"/>
                <a:cs typeface="宋体"/>
              </a:rPr>
              <a:t>办</a:t>
            </a:r>
            <a:r>
              <a:rPr dirty="0" sz="1600" spc="-20">
                <a:latin typeface="宋体"/>
                <a:cs typeface="宋体"/>
              </a:rPr>
              <a:t>法</a:t>
            </a:r>
            <a:r>
              <a:rPr dirty="0" sz="1600" spc="-80">
                <a:latin typeface="宋体"/>
                <a:cs typeface="宋体"/>
              </a:rPr>
              <a:t>〉</a:t>
            </a:r>
            <a:r>
              <a:rPr dirty="0" sz="1600" spc="-30">
                <a:latin typeface="宋体"/>
                <a:cs typeface="宋体"/>
              </a:rPr>
              <a:t>的</a:t>
            </a:r>
            <a:r>
              <a:rPr dirty="0" sz="1600" spc="-20">
                <a:latin typeface="宋体"/>
                <a:cs typeface="宋体"/>
              </a:rPr>
              <a:t>通知</a:t>
            </a:r>
            <a:r>
              <a:rPr dirty="0" sz="1600" spc="-860">
                <a:latin typeface="宋体"/>
                <a:cs typeface="宋体"/>
              </a:rPr>
              <a:t>》</a:t>
            </a:r>
            <a:r>
              <a:rPr dirty="0" sz="1600" spc="-30">
                <a:latin typeface="宋体"/>
                <a:cs typeface="宋体"/>
              </a:rPr>
              <a:t>（</a:t>
            </a:r>
            <a:r>
              <a:rPr dirty="0" sz="1600" spc="-20">
                <a:latin typeface="宋体"/>
                <a:cs typeface="宋体"/>
              </a:rPr>
              <a:t>湘财</a:t>
            </a:r>
            <a:r>
              <a:rPr dirty="0" sz="1600" spc="-30">
                <a:latin typeface="宋体"/>
                <a:cs typeface="宋体"/>
              </a:rPr>
              <a:t>资</a:t>
            </a:r>
            <a:r>
              <a:rPr dirty="0" sz="1600" spc="-80">
                <a:latin typeface="宋体"/>
                <a:cs typeface="宋体"/>
              </a:rPr>
              <a:t>环</a:t>
            </a:r>
            <a:r>
              <a:rPr dirty="0" sz="1600" spc="-10">
                <a:latin typeface="宋体"/>
                <a:cs typeface="宋体"/>
              </a:rPr>
              <a:t>〔</a:t>
            </a:r>
            <a:r>
              <a:rPr dirty="0" sz="1600" spc="-15">
                <a:latin typeface="Times New Roman"/>
                <a:cs typeface="Times New Roman"/>
              </a:rPr>
              <a:t>2019</a:t>
            </a:r>
            <a:r>
              <a:rPr dirty="0" sz="1600" spc="-65">
                <a:latin typeface="宋体"/>
                <a:cs typeface="宋体"/>
              </a:rPr>
              <a:t>〕</a:t>
            </a:r>
            <a:r>
              <a:rPr dirty="0" sz="1600" spc="-10">
                <a:latin typeface="Times New Roman"/>
                <a:cs typeface="Times New Roman"/>
              </a:rPr>
              <a:t>10</a:t>
            </a:r>
            <a:r>
              <a:rPr dirty="0" sz="1600" spc="-80">
                <a:latin typeface="Times New Roman"/>
                <a:cs typeface="Times New Roman"/>
              </a:rPr>
              <a:t> </a:t>
            </a:r>
            <a:r>
              <a:rPr dirty="0" sz="1600" spc="-20">
                <a:latin typeface="宋体"/>
                <a:cs typeface="宋体"/>
              </a:rPr>
              <a:t>号</a:t>
            </a:r>
            <a:r>
              <a:rPr dirty="0" sz="1600" spc="-80">
                <a:latin typeface="宋体"/>
                <a:cs typeface="宋体"/>
              </a:rPr>
              <a:t>）</a:t>
            </a:r>
            <a:r>
              <a:rPr dirty="0" sz="1600" spc="-20">
                <a:latin typeface="宋体"/>
                <a:cs typeface="宋体"/>
              </a:rPr>
              <a:t>等相关</a:t>
            </a:r>
            <a:r>
              <a:rPr dirty="0" sz="1600" spc="-30">
                <a:latin typeface="宋体"/>
                <a:cs typeface="宋体"/>
              </a:rPr>
              <a:t>文</a:t>
            </a:r>
            <a:r>
              <a:rPr dirty="0" sz="1600" spc="-5">
                <a:latin typeface="宋体"/>
                <a:cs typeface="宋体"/>
              </a:rPr>
              <a:t>件 </a:t>
            </a:r>
            <a:r>
              <a:rPr dirty="0" sz="1600" spc="-20">
                <a:latin typeface="宋体"/>
                <a:cs typeface="宋体"/>
              </a:rPr>
              <a:t>精神，</a:t>
            </a:r>
            <a:r>
              <a:rPr dirty="0" sz="1600" spc="-30">
                <a:latin typeface="宋体"/>
                <a:cs typeface="宋体"/>
              </a:rPr>
              <a:t>结</a:t>
            </a:r>
            <a:r>
              <a:rPr dirty="0" sz="1600" spc="-20">
                <a:latin typeface="宋体"/>
                <a:cs typeface="宋体"/>
              </a:rPr>
              <a:t>合我</a:t>
            </a:r>
            <a:r>
              <a:rPr dirty="0" sz="1600" spc="-30">
                <a:latin typeface="宋体"/>
                <a:cs typeface="宋体"/>
              </a:rPr>
              <a:t>省</a:t>
            </a:r>
            <a:r>
              <a:rPr dirty="0" sz="1600" spc="-20">
                <a:latin typeface="宋体"/>
                <a:cs typeface="宋体"/>
              </a:rPr>
              <a:t>已建</a:t>
            </a:r>
            <a:r>
              <a:rPr dirty="0" sz="1600" spc="-10">
                <a:latin typeface="宋体"/>
                <a:cs typeface="宋体"/>
              </a:rPr>
              <a:t>项</a:t>
            </a:r>
            <a:r>
              <a:rPr dirty="0" sz="1600" spc="-30">
                <a:latin typeface="宋体"/>
                <a:cs typeface="宋体"/>
              </a:rPr>
              <a:t>目</a:t>
            </a:r>
            <a:r>
              <a:rPr dirty="0" sz="1600" spc="-20">
                <a:latin typeface="宋体"/>
                <a:cs typeface="宋体"/>
              </a:rPr>
              <a:t>的实</a:t>
            </a:r>
            <a:r>
              <a:rPr dirty="0" sz="1600" spc="-30">
                <a:latin typeface="宋体"/>
                <a:cs typeface="宋体"/>
              </a:rPr>
              <a:t>践</a:t>
            </a:r>
            <a:r>
              <a:rPr dirty="0" sz="1600" spc="-20">
                <a:latin typeface="宋体"/>
                <a:cs typeface="宋体"/>
              </a:rPr>
              <a:t>经验，</a:t>
            </a:r>
            <a:r>
              <a:rPr dirty="0" sz="1600" spc="-30">
                <a:latin typeface="宋体"/>
                <a:cs typeface="宋体"/>
              </a:rPr>
              <a:t>制</a:t>
            </a:r>
            <a:r>
              <a:rPr dirty="0" sz="1600" spc="-20">
                <a:latin typeface="宋体"/>
                <a:cs typeface="宋体"/>
              </a:rPr>
              <a:t>定本</a:t>
            </a:r>
            <a:r>
              <a:rPr dirty="0" sz="1600" spc="-30">
                <a:latin typeface="宋体"/>
                <a:cs typeface="宋体"/>
              </a:rPr>
              <a:t>指</a:t>
            </a:r>
            <a:r>
              <a:rPr dirty="0" sz="1600" spc="-20">
                <a:latin typeface="宋体"/>
                <a:cs typeface="宋体"/>
              </a:rPr>
              <a:t>导意见</a:t>
            </a:r>
            <a:r>
              <a:rPr dirty="0" sz="1600" spc="-5">
                <a:latin typeface="宋体"/>
                <a:cs typeface="宋体"/>
              </a:rPr>
              <a:t>。</a:t>
            </a:r>
            <a:endParaRPr sz="1600">
              <a:latin typeface="宋体"/>
              <a:cs typeface="宋体"/>
            </a:endParaRPr>
          </a:p>
          <a:p>
            <a:pPr algn="just" marL="12700" marR="15240" indent="408305">
              <a:lnSpc>
                <a:spcPct val="162500"/>
              </a:lnSpc>
            </a:pPr>
            <a:r>
              <a:rPr dirty="0" sz="1600" spc="15" b="1">
                <a:latin typeface="Microsoft JhengHei"/>
                <a:cs typeface="Microsoft JhengHei"/>
              </a:rPr>
              <a:t>第二</a:t>
            </a:r>
            <a:r>
              <a:rPr dirty="0" sz="1600" spc="-5" b="1">
                <a:latin typeface="Microsoft JhengHei"/>
                <a:cs typeface="Microsoft JhengHei"/>
              </a:rPr>
              <a:t>条</a:t>
            </a:r>
            <a:r>
              <a:rPr dirty="0" sz="1600" spc="5" b="1">
                <a:latin typeface="Microsoft JhengHei"/>
                <a:cs typeface="Microsoft JhengHei"/>
              </a:rPr>
              <a:t> </a:t>
            </a:r>
            <a:r>
              <a:rPr dirty="0" sz="1600" spc="15">
                <a:latin typeface="宋体"/>
                <a:cs typeface="宋体"/>
              </a:rPr>
              <a:t>本</a:t>
            </a:r>
            <a:r>
              <a:rPr dirty="0" sz="1600" spc="5">
                <a:latin typeface="宋体"/>
                <a:cs typeface="宋体"/>
              </a:rPr>
              <a:t>指导</a:t>
            </a:r>
            <a:r>
              <a:rPr dirty="0" sz="1600" spc="15">
                <a:latin typeface="宋体"/>
                <a:cs typeface="宋体"/>
              </a:rPr>
              <a:t>意见适</a:t>
            </a:r>
            <a:r>
              <a:rPr dirty="0" sz="1600" spc="5">
                <a:latin typeface="宋体"/>
                <a:cs typeface="宋体"/>
              </a:rPr>
              <a:t>用</a:t>
            </a:r>
            <a:r>
              <a:rPr dirty="0" sz="1600" spc="15">
                <a:latin typeface="宋体"/>
                <a:cs typeface="宋体"/>
              </a:rPr>
              <a:t>于</a:t>
            </a:r>
            <a:r>
              <a:rPr dirty="0" sz="1600" spc="5">
                <a:latin typeface="宋体"/>
                <a:cs typeface="宋体"/>
              </a:rPr>
              <a:t>财政</a:t>
            </a:r>
            <a:r>
              <a:rPr dirty="0" sz="1600" spc="15">
                <a:latin typeface="宋体"/>
                <a:cs typeface="宋体"/>
              </a:rPr>
              <a:t>出资、</a:t>
            </a:r>
            <a:r>
              <a:rPr dirty="0" sz="1600" spc="5">
                <a:latin typeface="宋体"/>
                <a:cs typeface="宋体"/>
              </a:rPr>
              <a:t>自</a:t>
            </a:r>
            <a:r>
              <a:rPr dirty="0" sz="1600" spc="15">
                <a:latin typeface="宋体"/>
                <a:cs typeface="宋体"/>
              </a:rPr>
              <a:t>然</a:t>
            </a:r>
            <a:r>
              <a:rPr dirty="0" sz="1600" spc="5">
                <a:latin typeface="宋体"/>
                <a:cs typeface="宋体"/>
              </a:rPr>
              <a:t>资源</a:t>
            </a:r>
            <a:r>
              <a:rPr dirty="0" sz="1600" spc="15">
                <a:latin typeface="宋体"/>
                <a:cs typeface="宋体"/>
              </a:rPr>
              <a:t>行政</a:t>
            </a:r>
            <a:r>
              <a:rPr dirty="0" sz="1600" spc="-5">
                <a:latin typeface="宋体"/>
                <a:cs typeface="宋体"/>
              </a:rPr>
              <a:t>主 </a:t>
            </a:r>
            <a:r>
              <a:rPr dirty="0" sz="1600" spc="15">
                <a:latin typeface="宋体"/>
                <a:cs typeface="宋体"/>
              </a:rPr>
              <a:t>管部门</a:t>
            </a:r>
            <a:r>
              <a:rPr dirty="0" sz="1600" spc="5">
                <a:latin typeface="宋体"/>
                <a:cs typeface="宋体"/>
              </a:rPr>
              <a:t>管</a:t>
            </a:r>
            <a:r>
              <a:rPr dirty="0" sz="1600" spc="15">
                <a:latin typeface="宋体"/>
                <a:cs typeface="宋体"/>
              </a:rPr>
              <a:t>理的</a:t>
            </a:r>
            <a:r>
              <a:rPr dirty="0" sz="1600" spc="5">
                <a:latin typeface="宋体"/>
                <a:cs typeface="宋体"/>
              </a:rPr>
              <a:t>国</a:t>
            </a:r>
            <a:r>
              <a:rPr dirty="0" sz="1600" spc="15">
                <a:latin typeface="宋体"/>
                <a:cs typeface="宋体"/>
              </a:rPr>
              <a:t>土空间</a:t>
            </a:r>
            <a:r>
              <a:rPr dirty="0" sz="1600" spc="5">
                <a:latin typeface="宋体"/>
                <a:cs typeface="宋体"/>
              </a:rPr>
              <a:t>生</a:t>
            </a:r>
            <a:r>
              <a:rPr dirty="0" sz="1600" spc="15">
                <a:latin typeface="宋体"/>
                <a:cs typeface="宋体"/>
              </a:rPr>
              <a:t>态保</a:t>
            </a:r>
            <a:r>
              <a:rPr dirty="0" sz="1600" spc="5">
                <a:latin typeface="宋体"/>
                <a:cs typeface="宋体"/>
              </a:rPr>
              <a:t>护</a:t>
            </a:r>
            <a:r>
              <a:rPr dirty="0" sz="1600" spc="15">
                <a:latin typeface="宋体"/>
                <a:cs typeface="宋体"/>
              </a:rPr>
              <a:t>修复项</a:t>
            </a:r>
            <a:r>
              <a:rPr dirty="0" sz="1600" spc="5">
                <a:latin typeface="宋体"/>
                <a:cs typeface="宋体"/>
              </a:rPr>
              <a:t>目</a:t>
            </a:r>
            <a:r>
              <a:rPr dirty="0" sz="1600" spc="15">
                <a:latin typeface="宋体"/>
                <a:cs typeface="宋体"/>
              </a:rPr>
              <a:t>预算</a:t>
            </a:r>
            <a:r>
              <a:rPr dirty="0" sz="1600" spc="5">
                <a:latin typeface="宋体"/>
                <a:cs typeface="宋体"/>
              </a:rPr>
              <a:t>编</a:t>
            </a:r>
            <a:r>
              <a:rPr dirty="0" sz="1600" spc="15">
                <a:latin typeface="宋体"/>
                <a:cs typeface="宋体"/>
              </a:rPr>
              <a:t>制，其</a:t>
            </a:r>
            <a:r>
              <a:rPr dirty="0" sz="1600" spc="5">
                <a:latin typeface="宋体"/>
                <a:cs typeface="宋体"/>
              </a:rPr>
              <a:t>他</a:t>
            </a:r>
            <a:r>
              <a:rPr dirty="0" sz="1600" spc="-5">
                <a:latin typeface="宋体"/>
                <a:cs typeface="宋体"/>
              </a:rPr>
              <a:t>主</a:t>
            </a:r>
            <a:endParaRPr sz="1600">
              <a:latin typeface="宋体"/>
              <a:cs typeface="宋体"/>
            </a:endParaRPr>
          </a:p>
          <a:p>
            <a:pPr marL="12700" marR="15240">
              <a:lnSpc>
                <a:spcPct val="162500"/>
              </a:lnSpc>
            </a:pPr>
            <a:r>
              <a:rPr dirty="0" sz="1600" spc="15">
                <a:latin typeface="宋体"/>
                <a:cs typeface="宋体"/>
              </a:rPr>
              <a:t>体投资</a:t>
            </a:r>
            <a:r>
              <a:rPr dirty="0" sz="1600" spc="5">
                <a:latin typeface="宋体"/>
                <a:cs typeface="宋体"/>
              </a:rPr>
              <a:t>的</a:t>
            </a:r>
            <a:r>
              <a:rPr dirty="0" sz="1600" spc="15">
                <a:latin typeface="宋体"/>
                <a:cs typeface="宋体"/>
              </a:rPr>
              <a:t>国土</a:t>
            </a:r>
            <a:r>
              <a:rPr dirty="0" sz="1600" spc="5">
                <a:latin typeface="宋体"/>
                <a:cs typeface="宋体"/>
              </a:rPr>
              <a:t>空</a:t>
            </a:r>
            <a:r>
              <a:rPr dirty="0" sz="1600" spc="15">
                <a:latin typeface="宋体"/>
                <a:cs typeface="宋体"/>
              </a:rPr>
              <a:t>间生态</a:t>
            </a:r>
            <a:r>
              <a:rPr dirty="0" sz="1600" spc="5">
                <a:latin typeface="宋体"/>
                <a:cs typeface="宋体"/>
              </a:rPr>
              <a:t>保</a:t>
            </a:r>
            <a:r>
              <a:rPr dirty="0" sz="1600" spc="15">
                <a:latin typeface="宋体"/>
                <a:cs typeface="宋体"/>
              </a:rPr>
              <a:t>护修</a:t>
            </a:r>
            <a:r>
              <a:rPr dirty="0" sz="1600" spc="5">
                <a:latin typeface="宋体"/>
                <a:cs typeface="宋体"/>
              </a:rPr>
              <a:t>复</a:t>
            </a:r>
            <a:r>
              <a:rPr dirty="0" sz="1600" spc="15">
                <a:latin typeface="宋体"/>
                <a:cs typeface="宋体"/>
              </a:rPr>
              <a:t>项目预</a:t>
            </a:r>
            <a:r>
              <a:rPr dirty="0" sz="1600" spc="5">
                <a:latin typeface="宋体"/>
                <a:cs typeface="宋体"/>
              </a:rPr>
              <a:t>（</a:t>
            </a:r>
            <a:r>
              <a:rPr dirty="0" sz="1600" spc="15">
                <a:latin typeface="宋体"/>
                <a:cs typeface="宋体"/>
              </a:rPr>
              <a:t>概）</a:t>
            </a:r>
            <a:r>
              <a:rPr dirty="0" sz="1600" spc="5">
                <a:latin typeface="宋体"/>
                <a:cs typeface="宋体"/>
              </a:rPr>
              <a:t>算</a:t>
            </a:r>
            <a:r>
              <a:rPr dirty="0" sz="1600" spc="15">
                <a:latin typeface="宋体"/>
                <a:cs typeface="宋体"/>
              </a:rPr>
              <a:t>、招标</a:t>
            </a:r>
            <a:r>
              <a:rPr dirty="0" sz="1600" spc="5">
                <a:latin typeface="宋体"/>
                <a:cs typeface="宋体"/>
              </a:rPr>
              <a:t>控</a:t>
            </a:r>
            <a:r>
              <a:rPr dirty="0" sz="1600" spc="-5">
                <a:latin typeface="宋体"/>
                <a:cs typeface="宋体"/>
              </a:rPr>
              <a:t>制 </a:t>
            </a:r>
            <a:r>
              <a:rPr dirty="0" sz="1600" spc="5">
                <a:latin typeface="宋体"/>
                <a:cs typeface="宋体"/>
              </a:rPr>
              <a:t>价</a:t>
            </a:r>
            <a:r>
              <a:rPr dirty="0" sz="1600" spc="-5">
                <a:latin typeface="宋体"/>
                <a:cs typeface="宋体"/>
              </a:rPr>
              <a:t>编制</a:t>
            </a:r>
            <a:r>
              <a:rPr dirty="0" sz="1600" spc="5">
                <a:latin typeface="宋体"/>
                <a:cs typeface="宋体"/>
              </a:rPr>
              <a:t>与</a:t>
            </a:r>
            <a:r>
              <a:rPr dirty="0" sz="1600" spc="-5">
                <a:latin typeface="宋体"/>
                <a:cs typeface="宋体"/>
              </a:rPr>
              <a:t>审查参</a:t>
            </a:r>
            <a:r>
              <a:rPr dirty="0" sz="1600" spc="5">
                <a:latin typeface="宋体"/>
                <a:cs typeface="宋体"/>
              </a:rPr>
              <a:t>照</a:t>
            </a:r>
            <a:r>
              <a:rPr dirty="0" sz="1600" spc="-5">
                <a:latin typeface="宋体"/>
                <a:cs typeface="宋体"/>
              </a:rPr>
              <a:t>执行。</a:t>
            </a:r>
            <a:endParaRPr sz="1600">
              <a:latin typeface="宋体"/>
              <a:cs typeface="宋体"/>
            </a:endParaRPr>
          </a:p>
          <a:p>
            <a:pPr algn="just" marL="12700" marR="15240" indent="408305">
              <a:lnSpc>
                <a:spcPct val="162500"/>
              </a:lnSpc>
            </a:pPr>
            <a:r>
              <a:rPr dirty="0" sz="1600" spc="15" b="1">
                <a:latin typeface="Microsoft JhengHei"/>
                <a:cs typeface="Microsoft JhengHei"/>
              </a:rPr>
              <a:t>第三</a:t>
            </a:r>
            <a:r>
              <a:rPr dirty="0" sz="1600" spc="-5" b="1">
                <a:latin typeface="Microsoft JhengHei"/>
                <a:cs typeface="Microsoft JhengHei"/>
              </a:rPr>
              <a:t>条</a:t>
            </a:r>
            <a:r>
              <a:rPr dirty="0" sz="1600" spc="5" b="1">
                <a:latin typeface="Microsoft JhengHei"/>
                <a:cs typeface="Microsoft JhengHei"/>
              </a:rPr>
              <a:t> </a:t>
            </a:r>
            <a:r>
              <a:rPr dirty="0" sz="1600" spc="15">
                <a:latin typeface="宋体"/>
                <a:cs typeface="宋体"/>
              </a:rPr>
              <a:t>国</a:t>
            </a:r>
            <a:r>
              <a:rPr dirty="0" sz="1600" spc="5">
                <a:latin typeface="宋体"/>
                <a:cs typeface="宋体"/>
              </a:rPr>
              <a:t>土空</a:t>
            </a:r>
            <a:r>
              <a:rPr dirty="0" sz="1600" spc="15">
                <a:latin typeface="宋体"/>
                <a:cs typeface="宋体"/>
              </a:rPr>
              <a:t>间生态</a:t>
            </a:r>
            <a:r>
              <a:rPr dirty="0" sz="1600" spc="5">
                <a:latin typeface="宋体"/>
                <a:cs typeface="宋体"/>
              </a:rPr>
              <a:t>保</a:t>
            </a:r>
            <a:r>
              <a:rPr dirty="0" sz="1600" spc="15">
                <a:latin typeface="宋体"/>
                <a:cs typeface="宋体"/>
              </a:rPr>
              <a:t>护</a:t>
            </a:r>
            <a:r>
              <a:rPr dirty="0" sz="1600" spc="5">
                <a:latin typeface="宋体"/>
                <a:cs typeface="宋体"/>
              </a:rPr>
              <a:t>修复</a:t>
            </a:r>
            <a:r>
              <a:rPr dirty="0" sz="1600" spc="15">
                <a:latin typeface="宋体"/>
                <a:cs typeface="宋体"/>
              </a:rPr>
              <a:t>项目主</a:t>
            </a:r>
            <a:r>
              <a:rPr dirty="0" sz="1600" spc="5">
                <a:latin typeface="宋体"/>
                <a:cs typeface="宋体"/>
              </a:rPr>
              <a:t>要</a:t>
            </a:r>
            <a:r>
              <a:rPr dirty="0" sz="1600" spc="15">
                <a:latin typeface="宋体"/>
                <a:cs typeface="宋体"/>
              </a:rPr>
              <a:t>包</a:t>
            </a:r>
            <a:r>
              <a:rPr dirty="0" sz="1600" spc="5">
                <a:latin typeface="宋体"/>
                <a:cs typeface="宋体"/>
              </a:rPr>
              <a:t>括山</a:t>
            </a:r>
            <a:r>
              <a:rPr dirty="0" sz="1600" spc="15">
                <a:latin typeface="宋体"/>
                <a:cs typeface="宋体"/>
              </a:rPr>
              <a:t>水林</a:t>
            </a:r>
            <a:r>
              <a:rPr dirty="0" sz="1600" spc="-5">
                <a:latin typeface="宋体"/>
                <a:cs typeface="宋体"/>
              </a:rPr>
              <a:t>田 </a:t>
            </a:r>
            <a:r>
              <a:rPr dirty="0" sz="1600" spc="15">
                <a:latin typeface="宋体"/>
                <a:cs typeface="宋体"/>
              </a:rPr>
              <a:t>湖草生</a:t>
            </a:r>
            <a:r>
              <a:rPr dirty="0" sz="1600" spc="5">
                <a:latin typeface="宋体"/>
                <a:cs typeface="宋体"/>
              </a:rPr>
              <a:t>态</a:t>
            </a:r>
            <a:r>
              <a:rPr dirty="0" sz="1600" spc="15">
                <a:latin typeface="宋体"/>
                <a:cs typeface="宋体"/>
              </a:rPr>
              <a:t>保护</a:t>
            </a:r>
            <a:r>
              <a:rPr dirty="0" sz="1600" spc="5">
                <a:latin typeface="宋体"/>
                <a:cs typeface="宋体"/>
              </a:rPr>
              <a:t>修</a:t>
            </a:r>
            <a:r>
              <a:rPr dirty="0" sz="1600" spc="15">
                <a:latin typeface="宋体"/>
                <a:cs typeface="宋体"/>
              </a:rPr>
              <a:t>复项目</a:t>
            </a:r>
            <a:r>
              <a:rPr dirty="0" sz="1600" spc="5">
                <a:latin typeface="宋体"/>
                <a:cs typeface="宋体"/>
              </a:rPr>
              <a:t>中</a:t>
            </a:r>
            <a:r>
              <a:rPr dirty="0" sz="1600" spc="15">
                <a:latin typeface="宋体"/>
                <a:cs typeface="宋体"/>
              </a:rPr>
              <a:t>矿山</a:t>
            </a:r>
            <a:r>
              <a:rPr dirty="0" sz="1600" spc="5">
                <a:latin typeface="宋体"/>
                <a:cs typeface="宋体"/>
              </a:rPr>
              <a:t>生</a:t>
            </a:r>
            <a:r>
              <a:rPr dirty="0" sz="1600" spc="15">
                <a:latin typeface="宋体"/>
                <a:cs typeface="宋体"/>
              </a:rPr>
              <a:t>态保护</a:t>
            </a:r>
            <a:r>
              <a:rPr dirty="0" sz="1600" spc="5">
                <a:latin typeface="宋体"/>
                <a:cs typeface="宋体"/>
              </a:rPr>
              <a:t>修</a:t>
            </a:r>
            <a:r>
              <a:rPr dirty="0" sz="1600" spc="15">
                <a:latin typeface="宋体"/>
                <a:cs typeface="宋体"/>
              </a:rPr>
              <a:t>复项</a:t>
            </a:r>
            <a:r>
              <a:rPr dirty="0" sz="1600" spc="5">
                <a:latin typeface="宋体"/>
                <a:cs typeface="宋体"/>
              </a:rPr>
              <a:t>目</a:t>
            </a:r>
            <a:r>
              <a:rPr dirty="0" sz="1600" spc="15">
                <a:latin typeface="宋体"/>
                <a:cs typeface="宋体"/>
              </a:rPr>
              <a:t>、历史</a:t>
            </a:r>
            <a:r>
              <a:rPr dirty="0" sz="1600" spc="5">
                <a:latin typeface="宋体"/>
                <a:cs typeface="宋体"/>
              </a:rPr>
              <a:t>遗</a:t>
            </a:r>
            <a:r>
              <a:rPr dirty="0" sz="1600" spc="-5">
                <a:latin typeface="宋体"/>
                <a:cs typeface="宋体"/>
              </a:rPr>
              <a:t>留 </a:t>
            </a:r>
            <a:r>
              <a:rPr dirty="0" sz="1600" spc="15">
                <a:latin typeface="宋体"/>
                <a:cs typeface="宋体"/>
              </a:rPr>
              <a:t>废弃矿</a:t>
            </a:r>
            <a:r>
              <a:rPr dirty="0" sz="1600" spc="5">
                <a:latin typeface="宋体"/>
                <a:cs typeface="宋体"/>
              </a:rPr>
              <a:t>山</a:t>
            </a:r>
            <a:r>
              <a:rPr dirty="0" sz="1600" spc="15">
                <a:latin typeface="宋体"/>
                <a:cs typeface="宋体"/>
              </a:rPr>
              <a:t>生态</a:t>
            </a:r>
            <a:r>
              <a:rPr dirty="0" sz="1600" spc="5">
                <a:latin typeface="宋体"/>
                <a:cs typeface="宋体"/>
              </a:rPr>
              <a:t>保</a:t>
            </a:r>
            <a:r>
              <a:rPr dirty="0" sz="1600" spc="15">
                <a:latin typeface="宋体"/>
                <a:cs typeface="宋体"/>
              </a:rPr>
              <a:t>护修复</a:t>
            </a:r>
            <a:r>
              <a:rPr dirty="0" sz="1600" spc="5">
                <a:latin typeface="宋体"/>
                <a:cs typeface="宋体"/>
              </a:rPr>
              <a:t>项</a:t>
            </a:r>
            <a:r>
              <a:rPr dirty="0" sz="1600" spc="15">
                <a:latin typeface="宋体"/>
                <a:cs typeface="宋体"/>
              </a:rPr>
              <a:t>目等</a:t>
            </a:r>
            <a:r>
              <a:rPr dirty="0" sz="1600" spc="5">
                <a:latin typeface="宋体"/>
                <a:cs typeface="宋体"/>
              </a:rPr>
              <a:t>，</a:t>
            </a:r>
            <a:r>
              <a:rPr dirty="0" sz="1600" spc="15">
                <a:latin typeface="宋体"/>
                <a:cs typeface="宋体"/>
              </a:rPr>
              <a:t>建设工</a:t>
            </a:r>
            <a:r>
              <a:rPr dirty="0" sz="1600" spc="5">
                <a:latin typeface="宋体"/>
                <a:cs typeface="宋体"/>
              </a:rPr>
              <a:t>程</a:t>
            </a:r>
            <a:r>
              <a:rPr dirty="0" sz="1600" spc="15">
                <a:latin typeface="宋体"/>
                <a:cs typeface="宋体"/>
              </a:rPr>
              <a:t>内容</a:t>
            </a:r>
            <a:r>
              <a:rPr dirty="0" sz="1600" spc="5">
                <a:latin typeface="宋体"/>
                <a:cs typeface="宋体"/>
              </a:rPr>
              <a:t>主</a:t>
            </a:r>
            <a:r>
              <a:rPr dirty="0" sz="1600" spc="15">
                <a:latin typeface="宋体"/>
                <a:cs typeface="宋体"/>
              </a:rPr>
              <a:t>要包括</a:t>
            </a:r>
            <a:r>
              <a:rPr dirty="0" sz="1600" spc="5">
                <a:latin typeface="宋体"/>
                <a:cs typeface="宋体"/>
              </a:rPr>
              <a:t>矿</a:t>
            </a:r>
            <a:r>
              <a:rPr dirty="0" sz="1600" spc="-5">
                <a:latin typeface="宋体"/>
                <a:cs typeface="宋体"/>
              </a:rPr>
              <a:t>山 </a:t>
            </a:r>
            <a:r>
              <a:rPr dirty="0" sz="1600" spc="15">
                <a:latin typeface="宋体"/>
                <a:cs typeface="宋体"/>
              </a:rPr>
              <a:t>地形地</a:t>
            </a:r>
            <a:r>
              <a:rPr dirty="0" sz="1600" spc="5">
                <a:latin typeface="宋体"/>
                <a:cs typeface="宋体"/>
              </a:rPr>
              <a:t>貌</a:t>
            </a:r>
            <a:r>
              <a:rPr dirty="0" sz="1600" spc="15">
                <a:latin typeface="宋体"/>
                <a:cs typeface="宋体"/>
              </a:rPr>
              <a:t>景观</a:t>
            </a:r>
            <a:r>
              <a:rPr dirty="0" sz="1600" spc="5">
                <a:latin typeface="宋体"/>
                <a:cs typeface="宋体"/>
              </a:rPr>
              <a:t>修</a:t>
            </a:r>
            <a:r>
              <a:rPr dirty="0" sz="1600" spc="15">
                <a:latin typeface="宋体"/>
                <a:cs typeface="宋体"/>
              </a:rPr>
              <a:t>复、矿</a:t>
            </a:r>
            <a:r>
              <a:rPr dirty="0" sz="1600" spc="5">
                <a:latin typeface="宋体"/>
                <a:cs typeface="宋体"/>
              </a:rPr>
              <a:t>山</a:t>
            </a:r>
            <a:r>
              <a:rPr dirty="0" sz="1600" spc="15">
                <a:latin typeface="宋体"/>
                <a:cs typeface="宋体"/>
              </a:rPr>
              <a:t>土地</a:t>
            </a:r>
            <a:r>
              <a:rPr dirty="0" sz="1600" spc="5">
                <a:latin typeface="宋体"/>
                <a:cs typeface="宋体"/>
              </a:rPr>
              <a:t>复</a:t>
            </a:r>
            <a:r>
              <a:rPr dirty="0" sz="1600" spc="15">
                <a:latin typeface="宋体"/>
                <a:cs typeface="宋体"/>
              </a:rPr>
              <a:t>垦与植</a:t>
            </a:r>
            <a:r>
              <a:rPr dirty="0" sz="1600" spc="5">
                <a:latin typeface="宋体"/>
                <a:cs typeface="宋体"/>
              </a:rPr>
              <a:t>被</a:t>
            </a:r>
            <a:r>
              <a:rPr dirty="0" sz="1600" spc="15">
                <a:latin typeface="宋体"/>
                <a:cs typeface="宋体"/>
              </a:rPr>
              <a:t>恢复</a:t>
            </a:r>
            <a:r>
              <a:rPr dirty="0" sz="1600" spc="5">
                <a:latin typeface="宋体"/>
                <a:cs typeface="宋体"/>
              </a:rPr>
              <a:t>、</a:t>
            </a:r>
            <a:r>
              <a:rPr dirty="0" sz="1600" spc="15">
                <a:latin typeface="宋体"/>
                <a:cs typeface="宋体"/>
              </a:rPr>
              <a:t>矿山水</a:t>
            </a:r>
            <a:r>
              <a:rPr dirty="0" sz="1600" spc="5">
                <a:latin typeface="宋体"/>
                <a:cs typeface="宋体"/>
              </a:rPr>
              <a:t>资</a:t>
            </a:r>
            <a:r>
              <a:rPr dirty="0" sz="1600" spc="-5">
                <a:latin typeface="宋体"/>
                <a:cs typeface="宋体"/>
              </a:rPr>
              <a:t>源</a:t>
            </a:r>
            <a:endParaRPr sz="16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698366" y="9789616"/>
            <a:ext cx="167005" cy="1524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dirty="0" sz="900">
                <a:latin typeface="Times New Roman"/>
                <a:cs typeface="Times New Roman"/>
              </a:rPr>
              <a:t>22</a:t>
            </a:fld>
            <a:endParaRPr sz="900">
              <a:latin typeface="Times New Roman"/>
              <a:cs typeface="Times New Roman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130604" y="985773"/>
            <a:ext cx="3730625" cy="7346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黑体"/>
                <a:cs typeface="黑体"/>
              </a:rPr>
              <a:t>表</a:t>
            </a:r>
            <a:r>
              <a:rPr dirty="0" sz="1400" spc="-360">
                <a:latin typeface="黑体"/>
                <a:cs typeface="黑体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12-4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900">
              <a:latin typeface="Times New Roman"/>
              <a:cs typeface="Times New Roman"/>
            </a:endParaRPr>
          </a:p>
          <a:p>
            <a:pPr marL="1582420">
              <a:lnSpc>
                <a:spcPct val="100000"/>
              </a:lnSpc>
              <a:spcBef>
                <a:spcPts val="5"/>
              </a:spcBef>
            </a:pPr>
            <a:r>
              <a:rPr dirty="0" sz="1400">
                <a:latin typeface="黑体"/>
                <a:cs typeface="黑体"/>
              </a:rPr>
              <a:t>人工及</a:t>
            </a:r>
            <a:r>
              <a:rPr dirty="0" sz="1400" spc="-15">
                <a:latin typeface="黑体"/>
                <a:cs typeface="黑体"/>
              </a:rPr>
              <a:t>主</a:t>
            </a:r>
            <a:r>
              <a:rPr dirty="0" sz="1400">
                <a:latin typeface="黑体"/>
                <a:cs typeface="黑体"/>
              </a:rPr>
              <a:t>要材</a:t>
            </a:r>
            <a:r>
              <a:rPr dirty="0" sz="1400" spc="-15">
                <a:latin typeface="黑体"/>
                <a:cs typeface="黑体"/>
              </a:rPr>
              <a:t>料用</a:t>
            </a:r>
            <a:r>
              <a:rPr dirty="0" sz="1400">
                <a:latin typeface="黑体"/>
                <a:cs typeface="黑体"/>
              </a:rPr>
              <a:t>量汇总表</a:t>
            </a:r>
            <a:endParaRPr sz="1400">
              <a:latin typeface="黑体"/>
              <a:cs typeface="黑体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84224" y="2004313"/>
          <a:ext cx="5796915" cy="43719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0330"/>
                <a:gridCol w="1472565"/>
                <a:gridCol w="1472564"/>
                <a:gridCol w="1472564"/>
              </a:tblGrid>
              <a:tr h="345947">
                <a:tc>
                  <a:txBody>
                    <a:bodyPr/>
                    <a:lstStyle/>
                    <a:p>
                      <a:pPr algn="r" marR="542290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序号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876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名称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及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规格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876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4360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单位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876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499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1050" b="0">
                          <a:latin typeface="等线 Light"/>
                          <a:cs typeface="等线 Light"/>
                        </a:rPr>
                        <a:t>数量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68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4424">
                <a:tc>
                  <a:txBody>
                    <a:bodyPr/>
                    <a:lstStyle/>
                    <a:p>
                      <a:pPr algn="r" marR="508634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（</a:t>
                      </a:r>
                      <a:r>
                        <a:rPr dirty="0" sz="105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050">
                          <a:latin typeface="宋体"/>
                          <a:cs typeface="宋体"/>
                        </a:rPr>
                        <a:t>）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876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（</a:t>
                      </a:r>
                      <a:r>
                        <a:rPr dirty="0" sz="1050" spc="5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）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876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60705">
                        <a:lnSpc>
                          <a:spcPct val="100000"/>
                        </a:lnSpc>
                        <a:spcBef>
                          <a:spcPts val="690"/>
                        </a:spcBef>
                      </a:pPr>
                      <a:r>
                        <a:rPr dirty="0" sz="1050">
                          <a:latin typeface="宋体"/>
                          <a:cs typeface="宋体"/>
                        </a:rPr>
                        <a:t>（</a:t>
                      </a:r>
                      <a:r>
                        <a:rPr dirty="0" sz="105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dirty="0" sz="1050">
                          <a:latin typeface="宋体"/>
                          <a:cs typeface="宋体"/>
                        </a:rPr>
                        <a:t>）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876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60705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dirty="0" sz="1050" b="0">
                          <a:latin typeface="等线 Light"/>
                          <a:cs typeface="等线 Light"/>
                        </a:rPr>
                        <a:t>（</a:t>
                      </a:r>
                      <a:r>
                        <a:rPr dirty="0" sz="105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dirty="0" sz="1050" b="0">
                          <a:latin typeface="等线 Light"/>
                          <a:cs typeface="等线 Light"/>
                        </a:rPr>
                        <a:t>）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7683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37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41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37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37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37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37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5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400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37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337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711066" y="9911588"/>
            <a:ext cx="14160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5">
                <a:latin typeface="Times New Roman"/>
                <a:cs typeface="Times New Roman"/>
              </a:rPr>
              <a:t>31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68120" y="985773"/>
            <a:ext cx="42799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黑体"/>
                <a:cs typeface="黑体"/>
              </a:rPr>
              <a:t>表</a:t>
            </a:r>
            <a:r>
              <a:rPr dirty="0" sz="1400" spc="-430">
                <a:latin typeface="黑体"/>
                <a:cs typeface="黑体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13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35351" y="1580133"/>
            <a:ext cx="162560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黑体"/>
                <a:cs typeface="黑体"/>
              </a:rPr>
              <a:t>工程量</a:t>
            </a:r>
            <a:r>
              <a:rPr dirty="0" sz="1400" spc="-15">
                <a:latin typeface="黑体"/>
                <a:cs typeface="黑体"/>
              </a:rPr>
              <a:t>计</a:t>
            </a:r>
            <a:r>
              <a:rPr dirty="0" sz="1400">
                <a:latin typeface="黑体"/>
                <a:cs typeface="黑体"/>
              </a:rPr>
              <a:t>算式</a:t>
            </a:r>
            <a:r>
              <a:rPr dirty="0" sz="1400" spc="-15">
                <a:latin typeface="黑体"/>
                <a:cs typeface="黑体"/>
              </a:rPr>
              <a:t>汇总</a:t>
            </a:r>
            <a:r>
              <a:rPr dirty="0" sz="1400">
                <a:latin typeface="黑体"/>
                <a:cs typeface="黑体"/>
              </a:rPr>
              <a:t>表</a:t>
            </a:r>
            <a:endParaRPr sz="1400">
              <a:latin typeface="黑体"/>
              <a:cs typeface="黑体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009192" y="2103373"/>
          <a:ext cx="5548630" cy="45529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0370"/>
                <a:gridCol w="705485"/>
                <a:gridCol w="1088390"/>
                <a:gridCol w="528955"/>
                <a:gridCol w="1148080"/>
                <a:gridCol w="883285"/>
                <a:gridCol w="765810"/>
              </a:tblGrid>
              <a:tr h="6004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75565">
                        <a:lnSpc>
                          <a:spcPct val="100000"/>
                        </a:lnSpc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序号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定额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编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号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277495">
                        <a:lnSpc>
                          <a:spcPct val="100000"/>
                        </a:lnSpc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工程</a:t>
                      </a:r>
                      <a:r>
                        <a:rPr dirty="0" sz="1050" spc="-10" b="0">
                          <a:latin typeface="等线 Light"/>
                          <a:cs typeface="等线 Light"/>
                        </a:rPr>
                        <a:t>名</a:t>
                      </a:r>
                      <a:r>
                        <a:rPr dirty="0" sz="1050" spc="5" b="0">
                          <a:latin typeface="等线 Light"/>
                          <a:cs typeface="等线 Light"/>
                        </a:rPr>
                        <a:t>称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30810">
                        <a:lnSpc>
                          <a:spcPct val="100000"/>
                        </a:lnSpc>
                      </a:pPr>
                      <a:r>
                        <a:rPr dirty="0" sz="1050" spc="5" b="0">
                          <a:latin typeface="等线 Light"/>
                          <a:cs typeface="等线 Light"/>
                        </a:rPr>
                        <a:t>单位</a:t>
                      </a:r>
                      <a:endParaRPr sz="1050">
                        <a:latin typeface="等线 Light"/>
                        <a:cs typeface="等线 Light"/>
                      </a:endParaRPr>
                    </a:p>
                  </a:txBody>
                  <a:tcPr marL="0" marR="0" marB="0" marT="19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173355">
                        <a:lnSpc>
                          <a:spcPct val="100000"/>
                        </a:lnSpc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工程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量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计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算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式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238760">
                        <a:lnSpc>
                          <a:spcPct val="100000"/>
                        </a:lnSpc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工程量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38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说</a:t>
                      </a:r>
                      <a:r>
                        <a:rPr dirty="0" sz="1050" spc="-310">
                          <a:latin typeface="宋体"/>
                          <a:cs typeface="宋体"/>
                        </a:rPr>
                        <a:t>明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（</a:t>
                      </a:r>
                      <a:r>
                        <a:rPr dirty="0" sz="1050" spc="-10">
                          <a:latin typeface="宋体"/>
                          <a:cs typeface="宋体"/>
                        </a:rPr>
                        <a:t>引</a:t>
                      </a:r>
                      <a:r>
                        <a:rPr dirty="0" sz="1050" spc="5">
                          <a:latin typeface="宋体"/>
                          <a:cs typeface="宋体"/>
                        </a:rPr>
                        <a:t>用</a:t>
                      </a:r>
                      <a:endParaRPr sz="1050">
                        <a:latin typeface="宋体"/>
                        <a:cs typeface="宋体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050" spc="5">
                          <a:latin typeface="宋体"/>
                          <a:cs typeface="宋体"/>
                        </a:rPr>
                        <a:t>图号）</a:t>
                      </a:r>
                      <a:endParaRPr sz="1050">
                        <a:latin typeface="宋体"/>
                        <a:cs typeface="宋体"/>
                      </a:endParaRPr>
                    </a:p>
                  </a:txBody>
                  <a:tcPr marL="0" marR="0" marB="0" marT="660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32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36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32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32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32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32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32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50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32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327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32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032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1202232" y="9095993"/>
            <a:ext cx="2056764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5">
                <a:latin typeface="黑体"/>
                <a:cs typeface="黑体"/>
              </a:rPr>
              <a:t>公</a:t>
            </a:r>
            <a:r>
              <a:rPr dirty="0" sz="1600" spc="-5">
                <a:latin typeface="黑体"/>
                <a:cs typeface="黑体"/>
              </a:rPr>
              <a:t>开方</a:t>
            </a:r>
            <a:r>
              <a:rPr dirty="0" sz="1600" spc="5">
                <a:latin typeface="黑体"/>
                <a:cs typeface="黑体"/>
              </a:rPr>
              <a:t>式</a:t>
            </a:r>
            <a:r>
              <a:rPr dirty="0" sz="1600" spc="-5">
                <a:latin typeface="黑体"/>
                <a:cs typeface="黑体"/>
              </a:rPr>
              <a:t>：</a:t>
            </a:r>
            <a:r>
              <a:rPr dirty="0" sz="1600" spc="-5">
                <a:latin typeface="宋体"/>
                <a:cs typeface="宋体"/>
              </a:rPr>
              <a:t>依申</a:t>
            </a:r>
            <a:r>
              <a:rPr dirty="0" sz="1600" spc="5">
                <a:latin typeface="宋体"/>
                <a:cs typeface="宋体"/>
              </a:rPr>
              <a:t>请</a:t>
            </a:r>
            <a:r>
              <a:rPr dirty="0" sz="1600" spc="-5">
                <a:latin typeface="宋体"/>
                <a:cs typeface="宋体"/>
              </a:rPr>
              <a:t>公开</a:t>
            </a:r>
            <a:endParaRPr sz="1600">
              <a:latin typeface="宋体"/>
              <a:cs typeface="宋体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02232" y="9458959"/>
            <a:ext cx="198247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宋体"/>
                <a:cs typeface="宋体"/>
              </a:rPr>
              <a:t>湖南</a:t>
            </a:r>
            <a:r>
              <a:rPr dirty="0" sz="1400" spc="-5">
                <a:latin typeface="宋体"/>
                <a:cs typeface="宋体"/>
              </a:rPr>
              <a:t>省</a:t>
            </a:r>
            <a:r>
              <a:rPr dirty="0" sz="1400" spc="-15">
                <a:latin typeface="宋体"/>
                <a:cs typeface="宋体"/>
              </a:rPr>
              <a:t>自</a:t>
            </a:r>
            <a:r>
              <a:rPr dirty="0" sz="1400">
                <a:latin typeface="宋体"/>
                <a:cs typeface="宋体"/>
              </a:rPr>
              <a:t>然资</a:t>
            </a:r>
            <a:r>
              <a:rPr dirty="0" sz="1400" spc="-15">
                <a:latin typeface="宋体"/>
                <a:cs typeface="宋体"/>
              </a:rPr>
              <a:t>源厅</a:t>
            </a:r>
            <a:r>
              <a:rPr dirty="0" sz="1400">
                <a:latin typeface="宋体"/>
                <a:cs typeface="宋体"/>
              </a:rPr>
              <a:t>办公室</a:t>
            </a:r>
            <a:endParaRPr sz="1400">
              <a:latin typeface="宋体"/>
              <a:cs typeface="宋体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580001" y="9458959"/>
            <a:ext cx="171640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">
                <a:latin typeface="Times New Roman"/>
                <a:cs typeface="Times New Roman"/>
              </a:rPr>
              <a:t>2022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宋体"/>
                <a:cs typeface="宋体"/>
              </a:rPr>
              <a:t>年</a:t>
            </a:r>
            <a:r>
              <a:rPr dirty="0" sz="1400" spc="-365">
                <a:latin typeface="宋体"/>
                <a:cs typeface="宋体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4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宋体"/>
                <a:cs typeface="宋体"/>
              </a:rPr>
              <a:t>月</a:t>
            </a:r>
            <a:r>
              <a:rPr dirty="0" sz="1400" spc="-360">
                <a:latin typeface="宋体"/>
                <a:cs typeface="宋体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宋体"/>
                <a:cs typeface="宋体"/>
              </a:rPr>
              <a:t>日印发</a:t>
            </a:r>
            <a:endParaRPr sz="1400">
              <a:latin typeface="宋体"/>
              <a:cs typeface="宋体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080135" y="9719309"/>
            <a:ext cx="5372100" cy="0"/>
          </a:xfrm>
          <a:custGeom>
            <a:avLst/>
            <a:gdLst/>
            <a:ahLst/>
            <a:cxnLst/>
            <a:rect l="l" t="t" r="r" b="b"/>
            <a:pathLst>
              <a:path w="5372100" h="0">
                <a:moveTo>
                  <a:pt x="0" y="0"/>
                </a:moveTo>
                <a:lnTo>
                  <a:pt x="537210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1080135" y="9422129"/>
            <a:ext cx="5372100" cy="0"/>
          </a:xfrm>
          <a:custGeom>
            <a:avLst/>
            <a:gdLst/>
            <a:ahLst/>
            <a:cxnLst/>
            <a:rect l="l" t="t" r="r" b="b"/>
            <a:pathLst>
              <a:path w="5372100" h="0">
                <a:moveTo>
                  <a:pt x="0" y="0"/>
                </a:moveTo>
                <a:lnTo>
                  <a:pt x="537210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3340" rIns="0" bIns="0" rtlCol="0" vert="horz">
            <a:spAutoFit/>
          </a:bodyPr>
          <a:lstStyle/>
          <a:p>
            <a:pPr marL="46355">
              <a:lnSpc>
                <a:spcPct val="100000"/>
              </a:lnSpc>
              <a:spcBef>
                <a:spcPts val="420"/>
              </a:spcBef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068120" y="969009"/>
            <a:ext cx="5462905" cy="85909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15">
                <a:latin typeface="宋体"/>
                <a:cs typeface="宋体"/>
              </a:rPr>
              <a:t>水生态</a:t>
            </a:r>
            <a:r>
              <a:rPr dirty="0" sz="1600" spc="5">
                <a:latin typeface="宋体"/>
                <a:cs typeface="宋体"/>
              </a:rPr>
              <a:t>修</a:t>
            </a:r>
            <a:r>
              <a:rPr dirty="0" sz="1600" spc="15">
                <a:latin typeface="宋体"/>
                <a:cs typeface="宋体"/>
              </a:rPr>
              <a:t>复与</a:t>
            </a:r>
            <a:r>
              <a:rPr dirty="0" sz="1600" spc="5">
                <a:latin typeface="宋体"/>
                <a:cs typeface="宋体"/>
              </a:rPr>
              <a:t>改</a:t>
            </a:r>
            <a:r>
              <a:rPr dirty="0" sz="1600" spc="15">
                <a:latin typeface="宋体"/>
                <a:cs typeface="宋体"/>
              </a:rPr>
              <a:t>善、矿</a:t>
            </a:r>
            <a:r>
              <a:rPr dirty="0" sz="1600" spc="5">
                <a:latin typeface="宋体"/>
                <a:cs typeface="宋体"/>
              </a:rPr>
              <a:t>山</a:t>
            </a:r>
            <a:r>
              <a:rPr dirty="0" sz="1600" spc="15">
                <a:latin typeface="宋体"/>
                <a:cs typeface="宋体"/>
              </a:rPr>
              <a:t>地质</a:t>
            </a:r>
            <a:r>
              <a:rPr dirty="0" sz="1600" spc="5">
                <a:latin typeface="宋体"/>
                <a:cs typeface="宋体"/>
              </a:rPr>
              <a:t>灾</a:t>
            </a:r>
            <a:r>
              <a:rPr dirty="0" sz="1600" spc="15">
                <a:latin typeface="宋体"/>
                <a:cs typeface="宋体"/>
              </a:rPr>
              <a:t>害防治</a:t>
            </a:r>
            <a:r>
              <a:rPr dirty="0" sz="1600" spc="5">
                <a:latin typeface="宋体"/>
                <a:cs typeface="宋体"/>
              </a:rPr>
              <a:t>、</a:t>
            </a:r>
            <a:r>
              <a:rPr dirty="0" sz="1600" spc="15">
                <a:latin typeface="宋体"/>
                <a:cs typeface="宋体"/>
              </a:rPr>
              <a:t>监测</a:t>
            </a:r>
            <a:r>
              <a:rPr dirty="0" sz="1600" spc="40">
                <a:latin typeface="宋体"/>
                <a:cs typeface="宋体"/>
              </a:rPr>
              <a:t>与</a:t>
            </a:r>
            <a:r>
              <a:rPr dirty="0" sz="1600" spc="15">
                <a:latin typeface="宋体"/>
                <a:cs typeface="宋体"/>
              </a:rPr>
              <a:t>后期管</a:t>
            </a:r>
            <a:r>
              <a:rPr dirty="0" sz="1600" spc="5">
                <a:latin typeface="宋体"/>
                <a:cs typeface="宋体"/>
              </a:rPr>
              <a:t>护</a:t>
            </a:r>
            <a:r>
              <a:rPr dirty="0" sz="1600" spc="-5">
                <a:latin typeface="宋体"/>
                <a:cs typeface="宋体"/>
              </a:rPr>
              <a:t>、</a:t>
            </a:r>
            <a:endParaRPr sz="160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dirty="0" sz="1600" spc="5">
                <a:latin typeface="宋体"/>
                <a:cs typeface="宋体"/>
              </a:rPr>
              <a:t>其</a:t>
            </a:r>
            <a:r>
              <a:rPr dirty="0" sz="1600" spc="-5">
                <a:latin typeface="宋体"/>
                <a:cs typeface="宋体"/>
              </a:rPr>
              <a:t>他工</a:t>
            </a:r>
            <a:r>
              <a:rPr dirty="0" sz="1600" spc="5">
                <a:latin typeface="宋体"/>
                <a:cs typeface="宋体"/>
              </a:rPr>
              <a:t>程</a:t>
            </a:r>
            <a:r>
              <a:rPr dirty="0" sz="1600" spc="-5">
                <a:latin typeface="宋体"/>
                <a:cs typeface="宋体"/>
              </a:rPr>
              <a:t>（含综</a:t>
            </a:r>
            <a:r>
              <a:rPr dirty="0" sz="1600" spc="5">
                <a:latin typeface="宋体"/>
                <a:cs typeface="宋体"/>
              </a:rPr>
              <a:t>合</a:t>
            </a:r>
            <a:r>
              <a:rPr dirty="0" sz="1600" spc="-5">
                <a:latin typeface="宋体"/>
                <a:cs typeface="宋体"/>
              </a:rPr>
              <a:t>利</a:t>
            </a:r>
            <a:r>
              <a:rPr dirty="0" sz="1600" spc="5">
                <a:latin typeface="宋体"/>
                <a:cs typeface="宋体"/>
              </a:rPr>
              <a:t>用</a:t>
            </a:r>
            <a:r>
              <a:rPr dirty="0" sz="1600" spc="-810">
                <a:latin typeface="宋体"/>
                <a:cs typeface="宋体"/>
              </a:rPr>
              <a:t>）</a:t>
            </a:r>
            <a:r>
              <a:rPr dirty="0" sz="1600" spc="-5">
                <a:latin typeface="宋体"/>
                <a:cs typeface="宋体"/>
              </a:rPr>
              <a:t>。</a:t>
            </a:r>
            <a:endParaRPr sz="1600">
              <a:latin typeface="宋体"/>
              <a:cs typeface="宋体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150">
              <a:latin typeface="Times New Roman"/>
              <a:cs typeface="Times New Roman"/>
            </a:endParaRPr>
          </a:p>
          <a:p>
            <a:pPr algn="ctr" marR="95885">
              <a:lnSpc>
                <a:spcPct val="100000"/>
              </a:lnSpc>
              <a:tabLst>
                <a:tab pos="812165" algn="l"/>
              </a:tabLst>
            </a:pPr>
            <a:r>
              <a:rPr dirty="0" sz="1600" spc="5">
                <a:latin typeface="黑体"/>
                <a:cs typeface="黑体"/>
              </a:rPr>
              <a:t>第</a:t>
            </a:r>
            <a:r>
              <a:rPr dirty="0" sz="1600" spc="-5">
                <a:latin typeface="黑体"/>
                <a:cs typeface="黑体"/>
              </a:rPr>
              <a:t>二章	</a:t>
            </a:r>
            <a:r>
              <a:rPr dirty="0" sz="1600" spc="5">
                <a:latin typeface="黑体"/>
                <a:cs typeface="黑体"/>
              </a:rPr>
              <a:t>预</a:t>
            </a:r>
            <a:r>
              <a:rPr dirty="0" sz="1600" spc="-5">
                <a:latin typeface="黑体"/>
                <a:cs typeface="黑体"/>
              </a:rPr>
              <a:t>算文</a:t>
            </a:r>
            <a:r>
              <a:rPr dirty="0" sz="1600" spc="5">
                <a:latin typeface="黑体"/>
                <a:cs typeface="黑体"/>
              </a:rPr>
              <a:t>件</a:t>
            </a:r>
            <a:r>
              <a:rPr dirty="0" sz="1600" spc="-5">
                <a:latin typeface="黑体"/>
                <a:cs typeface="黑体"/>
              </a:rPr>
              <a:t>组成</a:t>
            </a:r>
            <a:endParaRPr sz="1600">
              <a:latin typeface="黑体"/>
              <a:cs typeface="黑体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 algn="just" marL="12700" marR="111125" indent="408305">
              <a:lnSpc>
                <a:spcPct val="162700"/>
              </a:lnSpc>
              <a:spcBef>
                <a:spcPts val="1280"/>
              </a:spcBef>
            </a:pPr>
            <a:r>
              <a:rPr dirty="0" sz="1600" spc="15" b="1">
                <a:latin typeface="Microsoft JhengHei"/>
                <a:cs typeface="Microsoft JhengHei"/>
              </a:rPr>
              <a:t>第四</a:t>
            </a:r>
            <a:r>
              <a:rPr dirty="0" sz="1600" spc="-5" b="1">
                <a:latin typeface="Microsoft JhengHei"/>
                <a:cs typeface="Microsoft JhengHei"/>
              </a:rPr>
              <a:t>条</a:t>
            </a:r>
            <a:r>
              <a:rPr dirty="0" sz="1600" spc="5" b="1">
                <a:latin typeface="Microsoft JhengHei"/>
                <a:cs typeface="Microsoft JhengHei"/>
              </a:rPr>
              <a:t> </a:t>
            </a:r>
            <a:r>
              <a:rPr dirty="0" sz="1600" spc="15">
                <a:latin typeface="宋体"/>
                <a:cs typeface="宋体"/>
              </a:rPr>
              <a:t>项</a:t>
            </a:r>
            <a:r>
              <a:rPr dirty="0" sz="1600" spc="5">
                <a:latin typeface="宋体"/>
                <a:cs typeface="宋体"/>
              </a:rPr>
              <a:t>目预</a:t>
            </a:r>
            <a:r>
              <a:rPr dirty="0" sz="1600" spc="15">
                <a:latin typeface="宋体"/>
                <a:cs typeface="宋体"/>
              </a:rPr>
              <a:t>算编制</a:t>
            </a:r>
            <a:r>
              <a:rPr dirty="0" sz="1600" spc="5">
                <a:latin typeface="宋体"/>
                <a:cs typeface="宋体"/>
              </a:rPr>
              <a:t>采</a:t>
            </a:r>
            <a:r>
              <a:rPr dirty="0" sz="1600" spc="15">
                <a:latin typeface="宋体"/>
                <a:cs typeface="宋体"/>
              </a:rPr>
              <a:t>用</a:t>
            </a:r>
            <a:r>
              <a:rPr dirty="0" sz="1600" spc="5">
                <a:latin typeface="宋体"/>
                <a:cs typeface="宋体"/>
              </a:rPr>
              <a:t>二级</a:t>
            </a:r>
            <a:r>
              <a:rPr dirty="0" sz="1600" spc="15">
                <a:latin typeface="宋体"/>
                <a:cs typeface="宋体"/>
              </a:rPr>
              <a:t>预算编</a:t>
            </a:r>
            <a:r>
              <a:rPr dirty="0" sz="1600" spc="5">
                <a:latin typeface="宋体"/>
                <a:cs typeface="宋体"/>
              </a:rPr>
              <a:t>制</a:t>
            </a:r>
            <a:r>
              <a:rPr dirty="0" sz="1600" spc="15">
                <a:latin typeface="宋体"/>
                <a:cs typeface="宋体"/>
              </a:rPr>
              <a:t>形</a:t>
            </a:r>
            <a:r>
              <a:rPr dirty="0" sz="1600" spc="5">
                <a:latin typeface="宋体"/>
                <a:cs typeface="宋体"/>
              </a:rPr>
              <a:t>式，</a:t>
            </a:r>
            <a:r>
              <a:rPr dirty="0" sz="1600" spc="15">
                <a:latin typeface="宋体"/>
                <a:cs typeface="宋体"/>
              </a:rPr>
              <a:t>即项</a:t>
            </a:r>
            <a:r>
              <a:rPr dirty="0" sz="1600" spc="-5">
                <a:latin typeface="宋体"/>
                <a:cs typeface="宋体"/>
              </a:rPr>
              <a:t>目 </a:t>
            </a:r>
            <a:r>
              <a:rPr dirty="0" sz="1600" spc="5">
                <a:latin typeface="宋体"/>
                <a:cs typeface="宋体"/>
              </a:rPr>
              <a:t>总</a:t>
            </a:r>
            <a:r>
              <a:rPr dirty="0" sz="1600" spc="-5">
                <a:latin typeface="宋体"/>
                <a:cs typeface="宋体"/>
              </a:rPr>
              <a:t>预算</a:t>
            </a:r>
            <a:r>
              <a:rPr dirty="0" sz="1600" spc="5">
                <a:latin typeface="宋体"/>
                <a:cs typeface="宋体"/>
              </a:rPr>
              <a:t>、</a:t>
            </a:r>
            <a:r>
              <a:rPr dirty="0" sz="1600" spc="-5">
                <a:latin typeface="宋体"/>
                <a:cs typeface="宋体"/>
              </a:rPr>
              <a:t>单位工</a:t>
            </a:r>
            <a:r>
              <a:rPr dirty="0" sz="1600" spc="5">
                <a:latin typeface="宋体"/>
                <a:cs typeface="宋体"/>
              </a:rPr>
              <a:t>程</a:t>
            </a:r>
            <a:r>
              <a:rPr dirty="0" sz="1600" spc="-5">
                <a:latin typeface="宋体"/>
                <a:cs typeface="宋体"/>
              </a:rPr>
              <a:t>预算。</a:t>
            </a:r>
            <a:endParaRPr sz="1600">
              <a:latin typeface="宋体"/>
              <a:cs typeface="宋体"/>
            </a:endParaRPr>
          </a:p>
          <a:p>
            <a:pPr algn="just" marL="12700" marR="111125" indent="408305">
              <a:lnSpc>
                <a:spcPct val="162500"/>
              </a:lnSpc>
            </a:pPr>
            <a:r>
              <a:rPr dirty="0" sz="1600" spc="15" b="1">
                <a:latin typeface="Microsoft JhengHei"/>
                <a:cs typeface="Microsoft JhengHei"/>
              </a:rPr>
              <a:t>第五</a:t>
            </a:r>
            <a:r>
              <a:rPr dirty="0" sz="1600" spc="-5" b="1">
                <a:latin typeface="Microsoft JhengHei"/>
                <a:cs typeface="Microsoft JhengHei"/>
              </a:rPr>
              <a:t>条</a:t>
            </a:r>
            <a:r>
              <a:rPr dirty="0" sz="1600" spc="5" b="1">
                <a:latin typeface="Microsoft JhengHei"/>
                <a:cs typeface="Microsoft JhengHei"/>
              </a:rPr>
              <a:t> </a:t>
            </a:r>
            <a:r>
              <a:rPr dirty="0" sz="1600" spc="15">
                <a:latin typeface="宋体"/>
                <a:cs typeface="宋体"/>
              </a:rPr>
              <a:t>项</a:t>
            </a:r>
            <a:r>
              <a:rPr dirty="0" sz="1600" spc="5">
                <a:latin typeface="宋体"/>
                <a:cs typeface="宋体"/>
              </a:rPr>
              <a:t>目预</a:t>
            </a:r>
            <a:r>
              <a:rPr dirty="0" sz="1600" spc="15">
                <a:latin typeface="宋体"/>
                <a:cs typeface="宋体"/>
              </a:rPr>
              <a:t>算文件</a:t>
            </a:r>
            <a:r>
              <a:rPr dirty="0" sz="1600" spc="5">
                <a:latin typeface="宋体"/>
                <a:cs typeface="宋体"/>
              </a:rPr>
              <a:t>由</a:t>
            </a:r>
            <a:r>
              <a:rPr dirty="0" sz="1600" spc="15">
                <a:latin typeface="宋体"/>
                <a:cs typeface="宋体"/>
              </a:rPr>
              <a:t>封</a:t>
            </a:r>
            <a:r>
              <a:rPr dirty="0" sz="1600" spc="5">
                <a:latin typeface="宋体"/>
                <a:cs typeface="宋体"/>
              </a:rPr>
              <a:t>面、</a:t>
            </a:r>
            <a:r>
              <a:rPr dirty="0" sz="1600" spc="15">
                <a:latin typeface="宋体"/>
                <a:cs typeface="宋体"/>
              </a:rPr>
              <a:t>签署页</a:t>
            </a:r>
            <a:r>
              <a:rPr dirty="0" sz="1600" spc="5">
                <a:latin typeface="宋体"/>
                <a:cs typeface="宋体"/>
              </a:rPr>
              <a:t>、</a:t>
            </a:r>
            <a:r>
              <a:rPr dirty="0" sz="1600" spc="15">
                <a:latin typeface="宋体"/>
                <a:cs typeface="宋体"/>
              </a:rPr>
              <a:t>目</a:t>
            </a:r>
            <a:r>
              <a:rPr dirty="0" sz="1600" spc="5">
                <a:latin typeface="宋体"/>
                <a:cs typeface="宋体"/>
              </a:rPr>
              <a:t>录、</a:t>
            </a:r>
            <a:r>
              <a:rPr dirty="0" sz="1600" spc="15">
                <a:latin typeface="宋体"/>
                <a:cs typeface="宋体"/>
              </a:rPr>
              <a:t>编制</a:t>
            </a:r>
            <a:r>
              <a:rPr dirty="0" sz="1600" spc="-5">
                <a:latin typeface="宋体"/>
                <a:cs typeface="宋体"/>
              </a:rPr>
              <a:t>说 </a:t>
            </a:r>
            <a:r>
              <a:rPr dirty="0" sz="1600" spc="5">
                <a:latin typeface="宋体"/>
                <a:cs typeface="宋体"/>
              </a:rPr>
              <a:t>明</a:t>
            </a:r>
            <a:r>
              <a:rPr dirty="0" sz="1600" spc="-5">
                <a:latin typeface="宋体"/>
                <a:cs typeface="宋体"/>
              </a:rPr>
              <a:t>、预</a:t>
            </a:r>
            <a:r>
              <a:rPr dirty="0" sz="1600" spc="5">
                <a:latin typeface="宋体"/>
                <a:cs typeface="宋体"/>
              </a:rPr>
              <a:t>算</a:t>
            </a:r>
            <a:r>
              <a:rPr dirty="0" sz="1600" spc="-5">
                <a:latin typeface="宋体"/>
                <a:cs typeface="宋体"/>
              </a:rPr>
              <a:t>表格及</a:t>
            </a:r>
            <a:r>
              <a:rPr dirty="0" sz="1600" spc="5">
                <a:latin typeface="宋体"/>
                <a:cs typeface="宋体"/>
              </a:rPr>
              <a:t>附</a:t>
            </a:r>
            <a:r>
              <a:rPr dirty="0" sz="1600" spc="-5">
                <a:latin typeface="宋体"/>
                <a:cs typeface="宋体"/>
              </a:rPr>
              <a:t>件组</a:t>
            </a:r>
            <a:r>
              <a:rPr dirty="0" sz="1600" spc="5">
                <a:latin typeface="宋体"/>
                <a:cs typeface="宋体"/>
              </a:rPr>
              <a:t>成</a:t>
            </a:r>
            <a:r>
              <a:rPr dirty="0" sz="1600" spc="-5">
                <a:latin typeface="宋体"/>
                <a:cs typeface="宋体"/>
              </a:rPr>
              <a:t>。</a:t>
            </a:r>
            <a:endParaRPr sz="1600">
              <a:latin typeface="宋体"/>
              <a:cs typeface="宋体"/>
            </a:endParaRPr>
          </a:p>
          <a:p>
            <a:pPr algn="just" marL="12700" marR="111125" indent="408305">
              <a:lnSpc>
                <a:spcPts val="3120"/>
              </a:lnSpc>
              <a:spcBef>
                <a:spcPts val="305"/>
              </a:spcBef>
            </a:pPr>
            <a:r>
              <a:rPr dirty="0" sz="1600" spc="15" b="1">
                <a:latin typeface="Microsoft JhengHei"/>
                <a:cs typeface="Microsoft JhengHei"/>
              </a:rPr>
              <a:t>第六</a:t>
            </a:r>
            <a:r>
              <a:rPr dirty="0" sz="1600" spc="-5" b="1">
                <a:latin typeface="Microsoft JhengHei"/>
                <a:cs typeface="Microsoft JhengHei"/>
              </a:rPr>
              <a:t>条</a:t>
            </a:r>
            <a:r>
              <a:rPr dirty="0" sz="1600" spc="5" b="1">
                <a:latin typeface="Microsoft JhengHei"/>
                <a:cs typeface="Microsoft JhengHei"/>
              </a:rPr>
              <a:t> </a:t>
            </a:r>
            <a:r>
              <a:rPr dirty="0" sz="1600" spc="15">
                <a:latin typeface="宋体"/>
                <a:cs typeface="宋体"/>
              </a:rPr>
              <a:t>封</a:t>
            </a:r>
            <a:r>
              <a:rPr dirty="0" sz="1600" spc="5">
                <a:latin typeface="宋体"/>
                <a:cs typeface="宋体"/>
              </a:rPr>
              <a:t>面由</a:t>
            </a:r>
            <a:r>
              <a:rPr dirty="0" sz="1600" spc="15">
                <a:latin typeface="宋体"/>
                <a:cs typeface="宋体"/>
              </a:rPr>
              <a:t>项目名</a:t>
            </a:r>
            <a:r>
              <a:rPr dirty="0" sz="1600" spc="5">
                <a:latin typeface="宋体"/>
                <a:cs typeface="宋体"/>
              </a:rPr>
              <a:t>称</a:t>
            </a:r>
            <a:r>
              <a:rPr dirty="0" sz="1600" spc="15">
                <a:latin typeface="宋体"/>
                <a:cs typeface="宋体"/>
              </a:rPr>
              <a:t>、</a:t>
            </a:r>
            <a:r>
              <a:rPr dirty="0" sz="1600" spc="5">
                <a:latin typeface="宋体"/>
                <a:cs typeface="宋体"/>
              </a:rPr>
              <a:t>编制</a:t>
            </a:r>
            <a:r>
              <a:rPr dirty="0" sz="1600" spc="15">
                <a:latin typeface="宋体"/>
                <a:cs typeface="宋体"/>
              </a:rPr>
              <a:t>单位、</a:t>
            </a:r>
            <a:r>
              <a:rPr dirty="0" sz="1600" spc="5">
                <a:latin typeface="宋体"/>
                <a:cs typeface="宋体"/>
              </a:rPr>
              <a:t>编</a:t>
            </a:r>
            <a:r>
              <a:rPr dirty="0" sz="1600" spc="15">
                <a:latin typeface="宋体"/>
                <a:cs typeface="宋体"/>
              </a:rPr>
              <a:t>制</a:t>
            </a:r>
            <a:r>
              <a:rPr dirty="0" sz="1600" spc="5">
                <a:latin typeface="宋体"/>
                <a:cs typeface="宋体"/>
              </a:rPr>
              <a:t>日期</a:t>
            </a:r>
            <a:r>
              <a:rPr dirty="0" sz="1600" spc="15">
                <a:latin typeface="宋体"/>
                <a:cs typeface="宋体"/>
              </a:rPr>
              <a:t>等内</a:t>
            </a:r>
            <a:r>
              <a:rPr dirty="0" sz="1600" spc="-5">
                <a:latin typeface="宋体"/>
                <a:cs typeface="宋体"/>
              </a:rPr>
              <a:t>容 </a:t>
            </a:r>
            <a:r>
              <a:rPr dirty="0" sz="1600" spc="15">
                <a:latin typeface="宋体"/>
                <a:cs typeface="宋体"/>
              </a:rPr>
              <a:t>组成，</a:t>
            </a:r>
            <a:r>
              <a:rPr dirty="0" sz="1600" spc="5">
                <a:latin typeface="宋体"/>
                <a:cs typeface="宋体"/>
              </a:rPr>
              <a:t>签</a:t>
            </a:r>
            <a:r>
              <a:rPr dirty="0" sz="1600" spc="15">
                <a:latin typeface="宋体"/>
                <a:cs typeface="宋体"/>
              </a:rPr>
              <a:t>署页</a:t>
            </a:r>
            <a:r>
              <a:rPr dirty="0" sz="1600" spc="5">
                <a:latin typeface="宋体"/>
                <a:cs typeface="宋体"/>
              </a:rPr>
              <a:t>由</a:t>
            </a:r>
            <a:r>
              <a:rPr dirty="0" sz="1600" spc="15">
                <a:latin typeface="宋体"/>
                <a:cs typeface="宋体"/>
              </a:rPr>
              <a:t>项目名</a:t>
            </a:r>
            <a:r>
              <a:rPr dirty="0" sz="1600" spc="5">
                <a:latin typeface="宋体"/>
                <a:cs typeface="宋体"/>
              </a:rPr>
              <a:t>称</a:t>
            </a:r>
            <a:r>
              <a:rPr dirty="0" sz="1600" spc="15">
                <a:latin typeface="宋体"/>
                <a:cs typeface="宋体"/>
              </a:rPr>
              <a:t>、编</a:t>
            </a:r>
            <a:r>
              <a:rPr dirty="0" sz="1600" spc="5">
                <a:latin typeface="宋体"/>
                <a:cs typeface="宋体"/>
              </a:rPr>
              <a:t>制</a:t>
            </a:r>
            <a:r>
              <a:rPr dirty="0" sz="1600" spc="15">
                <a:latin typeface="宋体"/>
                <a:cs typeface="宋体"/>
              </a:rPr>
              <a:t>单位、</a:t>
            </a:r>
            <a:r>
              <a:rPr dirty="0" sz="1600" spc="5">
                <a:latin typeface="宋体"/>
                <a:cs typeface="宋体"/>
              </a:rPr>
              <a:t>责</a:t>
            </a:r>
            <a:r>
              <a:rPr dirty="0" sz="1600" spc="15">
                <a:latin typeface="宋体"/>
                <a:cs typeface="宋体"/>
              </a:rPr>
              <a:t>任人</a:t>
            </a:r>
            <a:r>
              <a:rPr dirty="0" sz="1600" spc="5">
                <a:latin typeface="宋体"/>
                <a:cs typeface="宋体"/>
              </a:rPr>
              <a:t>、</a:t>
            </a:r>
            <a:r>
              <a:rPr dirty="0" sz="1600" spc="15">
                <a:latin typeface="宋体"/>
                <a:cs typeface="宋体"/>
              </a:rPr>
              <a:t>编制日</a:t>
            </a:r>
            <a:r>
              <a:rPr dirty="0" sz="1600" spc="5">
                <a:latin typeface="宋体"/>
                <a:cs typeface="宋体"/>
              </a:rPr>
              <a:t>期</a:t>
            </a:r>
            <a:r>
              <a:rPr dirty="0" sz="1600" spc="-5">
                <a:latin typeface="宋体"/>
                <a:cs typeface="宋体"/>
              </a:rPr>
              <a:t>等 </a:t>
            </a:r>
            <a:r>
              <a:rPr dirty="0" sz="1600" spc="5">
                <a:latin typeface="宋体"/>
                <a:cs typeface="宋体"/>
              </a:rPr>
              <a:t>内</a:t>
            </a:r>
            <a:r>
              <a:rPr dirty="0" sz="1600" spc="-5">
                <a:latin typeface="宋体"/>
                <a:cs typeface="宋体"/>
              </a:rPr>
              <a:t>容组</a:t>
            </a:r>
            <a:r>
              <a:rPr dirty="0" sz="1600" spc="5">
                <a:latin typeface="宋体"/>
                <a:cs typeface="宋体"/>
              </a:rPr>
              <a:t>成</a:t>
            </a:r>
            <a:r>
              <a:rPr dirty="0" sz="1600" spc="-5">
                <a:latin typeface="宋体"/>
                <a:cs typeface="宋体"/>
              </a:rPr>
              <a:t>。封面</a:t>
            </a:r>
            <a:r>
              <a:rPr dirty="0" sz="1600" spc="5">
                <a:latin typeface="宋体"/>
                <a:cs typeface="宋体"/>
              </a:rPr>
              <a:t>及</a:t>
            </a:r>
            <a:r>
              <a:rPr dirty="0" sz="1600" spc="-5">
                <a:latin typeface="宋体"/>
                <a:cs typeface="宋体"/>
              </a:rPr>
              <a:t>签署</a:t>
            </a:r>
            <a:r>
              <a:rPr dirty="0" sz="1600" spc="5">
                <a:latin typeface="宋体"/>
                <a:cs typeface="宋体"/>
              </a:rPr>
              <a:t>页</a:t>
            </a:r>
            <a:r>
              <a:rPr dirty="0" sz="1600" spc="-5">
                <a:latin typeface="宋体"/>
                <a:cs typeface="宋体"/>
              </a:rPr>
              <a:t>式</a:t>
            </a:r>
            <a:r>
              <a:rPr dirty="0" sz="1600">
                <a:latin typeface="宋体"/>
                <a:cs typeface="宋体"/>
              </a:rPr>
              <a:t>样</a:t>
            </a:r>
            <a:r>
              <a:rPr dirty="0" sz="1600" spc="-5">
                <a:latin typeface="宋体"/>
                <a:cs typeface="宋体"/>
              </a:rPr>
              <a:t>附</a:t>
            </a:r>
            <a:r>
              <a:rPr dirty="0" sz="1600" spc="5">
                <a:latin typeface="宋体"/>
                <a:cs typeface="宋体"/>
              </a:rPr>
              <a:t>后</a:t>
            </a:r>
            <a:r>
              <a:rPr dirty="0" sz="1600" spc="-5">
                <a:latin typeface="宋体"/>
                <a:cs typeface="宋体"/>
              </a:rPr>
              <a:t>。</a:t>
            </a:r>
            <a:endParaRPr sz="1600">
              <a:latin typeface="宋体"/>
              <a:cs typeface="宋体"/>
            </a:endParaRPr>
          </a:p>
          <a:p>
            <a:pPr algn="just" marL="421005">
              <a:lnSpc>
                <a:spcPct val="100000"/>
              </a:lnSpc>
              <a:spcBef>
                <a:spcPts val="894"/>
              </a:spcBef>
            </a:pPr>
            <a:r>
              <a:rPr dirty="0" sz="1600" spc="5" b="1">
                <a:latin typeface="Microsoft JhengHei"/>
                <a:cs typeface="Microsoft JhengHei"/>
              </a:rPr>
              <a:t>第七</a:t>
            </a:r>
            <a:r>
              <a:rPr dirty="0" sz="1600" spc="-5" b="1">
                <a:latin typeface="Microsoft JhengHei"/>
                <a:cs typeface="Microsoft JhengHei"/>
              </a:rPr>
              <a:t>条</a:t>
            </a:r>
            <a:r>
              <a:rPr dirty="0" sz="1600" b="1">
                <a:latin typeface="Microsoft JhengHei"/>
                <a:cs typeface="Microsoft JhengHei"/>
              </a:rPr>
              <a:t> </a:t>
            </a:r>
            <a:r>
              <a:rPr dirty="0" sz="1600" spc="5">
                <a:latin typeface="宋体"/>
                <a:cs typeface="宋体"/>
              </a:rPr>
              <a:t>编</a:t>
            </a:r>
            <a:r>
              <a:rPr dirty="0" sz="1600" spc="-5">
                <a:latin typeface="宋体"/>
                <a:cs typeface="宋体"/>
              </a:rPr>
              <a:t>制说</a:t>
            </a:r>
            <a:r>
              <a:rPr dirty="0" sz="1600" spc="5">
                <a:latin typeface="宋体"/>
                <a:cs typeface="宋体"/>
              </a:rPr>
              <a:t>明</a:t>
            </a:r>
            <a:r>
              <a:rPr dirty="0" sz="1600" spc="-5">
                <a:latin typeface="宋体"/>
                <a:cs typeface="宋体"/>
              </a:rPr>
              <a:t>应力</a:t>
            </a:r>
            <a:r>
              <a:rPr dirty="0" sz="1600" spc="5">
                <a:latin typeface="宋体"/>
                <a:cs typeface="宋体"/>
              </a:rPr>
              <a:t>求</a:t>
            </a:r>
            <a:r>
              <a:rPr dirty="0" sz="1600" spc="-5">
                <a:latin typeface="宋体"/>
                <a:cs typeface="宋体"/>
              </a:rPr>
              <a:t>简明扼</a:t>
            </a:r>
            <a:r>
              <a:rPr dirty="0" sz="1600" spc="10">
                <a:latin typeface="宋体"/>
                <a:cs typeface="宋体"/>
              </a:rPr>
              <a:t>要</a:t>
            </a:r>
            <a:r>
              <a:rPr dirty="0" sz="1600" spc="-5">
                <a:latin typeface="宋体"/>
                <a:cs typeface="宋体"/>
              </a:rPr>
              <a:t>，主</a:t>
            </a:r>
            <a:r>
              <a:rPr dirty="0" sz="1600" spc="5">
                <a:latin typeface="宋体"/>
                <a:cs typeface="宋体"/>
              </a:rPr>
              <a:t>要</a:t>
            </a:r>
            <a:r>
              <a:rPr dirty="0" sz="1600" spc="-5">
                <a:latin typeface="宋体"/>
                <a:cs typeface="宋体"/>
              </a:rPr>
              <a:t>包括：</a:t>
            </a:r>
            <a:endParaRPr sz="1600">
              <a:latin typeface="宋体"/>
              <a:cs typeface="宋体"/>
            </a:endParaRPr>
          </a:p>
          <a:p>
            <a:pPr marL="12700" marR="5080" indent="406400">
              <a:lnSpc>
                <a:spcPct val="162500"/>
              </a:lnSpc>
            </a:pPr>
            <a:r>
              <a:rPr dirty="0" sz="1600" spc="5">
                <a:latin typeface="楷体"/>
                <a:cs typeface="楷体"/>
              </a:rPr>
              <a:t>（</a:t>
            </a:r>
            <a:r>
              <a:rPr dirty="0" sz="1600" spc="-5">
                <a:latin typeface="楷体"/>
                <a:cs typeface="楷体"/>
              </a:rPr>
              <a:t>一</a:t>
            </a:r>
            <a:r>
              <a:rPr dirty="0" sz="1600" spc="-105">
                <a:latin typeface="楷体"/>
                <a:cs typeface="楷体"/>
              </a:rPr>
              <a:t>）</a:t>
            </a:r>
            <a:r>
              <a:rPr dirty="0" sz="1600" spc="-5">
                <a:latin typeface="楷体"/>
                <a:cs typeface="楷体"/>
              </a:rPr>
              <a:t>项</a:t>
            </a:r>
            <a:r>
              <a:rPr dirty="0" sz="1600" spc="5">
                <a:latin typeface="楷体"/>
                <a:cs typeface="楷体"/>
              </a:rPr>
              <a:t>目</a:t>
            </a:r>
            <a:r>
              <a:rPr dirty="0" sz="1600" spc="-5">
                <a:latin typeface="楷体"/>
                <a:cs typeface="楷体"/>
              </a:rPr>
              <a:t>概况</a:t>
            </a:r>
            <a:r>
              <a:rPr dirty="0" sz="1600" spc="-100">
                <a:latin typeface="楷体"/>
                <a:cs typeface="楷体"/>
              </a:rPr>
              <a:t>：</a:t>
            </a:r>
            <a:r>
              <a:rPr dirty="0" sz="1600" spc="5">
                <a:latin typeface="宋体"/>
                <a:cs typeface="宋体"/>
              </a:rPr>
              <a:t>简</a:t>
            </a:r>
            <a:r>
              <a:rPr dirty="0" sz="1600" spc="-5">
                <a:latin typeface="宋体"/>
                <a:cs typeface="宋体"/>
              </a:rPr>
              <a:t>要说</a:t>
            </a:r>
            <a:r>
              <a:rPr dirty="0" sz="1600" spc="5">
                <a:latin typeface="宋体"/>
                <a:cs typeface="宋体"/>
              </a:rPr>
              <a:t>明</a:t>
            </a:r>
            <a:r>
              <a:rPr dirty="0" sz="1600" spc="-5">
                <a:latin typeface="宋体"/>
                <a:cs typeface="宋体"/>
              </a:rPr>
              <a:t>项目</a:t>
            </a:r>
            <a:r>
              <a:rPr dirty="0" sz="1600" spc="5">
                <a:latin typeface="宋体"/>
                <a:cs typeface="宋体"/>
              </a:rPr>
              <a:t>性</a:t>
            </a:r>
            <a:r>
              <a:rPr dirty="0" sz="1600" spc="-5">
                <a:latin typeface="宋体"/>
                <a:cs typeface="宋体"/>
              </a:rPr>
              <a:t>质</a:t>
            </a:r>
            <a:r>
              <a:rPr dirty="0" sz="1600" spc="-105">
                <a:latin typeface="宋体"/>
                <a:cs typeface="宋体"/>
              </a:rPr>
              <a:t>、</a:t>
            </a:r>
            <a:r>
              <a:rPr dirty="0" sz="1600" spc="-5">
                <a:latin typeface="宋体"/>
                <a:cs typeface="宋体"/>
              </a:rPr>
              <a:t>类</a:t>
            </a:r>
            <a:r>
              <a:rPr dirty="0" sz="1600" spc="5">
                <a:latin typeface="宋体"/>
                <a:cs typeface="宋体"/>
              </a:rPr>
              <a:t>型</a:t>
            </a:r>
            <a:r>
              <a:rPr dirty="0" sz="1600" spc="-105">
                <a:latin typeface="宋体"/>
                <a:cs typeface="宋体"/>
              </a:rPr>
              <a:t>、</a:t>
            </a:r>
            <a:r>
              <a:rPr dirty="0" sz="1600" spc="-5">
                <a:latin typeface="宋体"/>
                <a:cs typeface="宋体"/>
              </a:rPr>
              <a:t>建</a:t>
            </a:r>
            <a:r>
              <a:rPr dirty="0" sz="1600" spc="5">
                <a:latin typeface="宋体"/>
                <a:cs typeface="宋体"/>
              </a:rPr>
              <a:t>设</a:t>
            </a:r>
            <a:r>
              <a:rPr dirty="0" sz="1600" spc="-5">
                <a:latin typeface="宋体"/>
                <a:cs typeface="宋体"/>
              </a:rPr>
              <a:t>地</a:t>
            </a:r>
            <a:r>
              <a:rPr dirty="0" sz="1600" spc="5">
                <a:latin typeface="宋体"/>
                <a:cs typeface="宋体"/>
              </a:rPr>
              <a:t>点</a:t>
            </a:r>
            <a:r>
              <a:rPr dirty="0" sz="1600" spc="-5">
                <a:latin typeface="宋体"/>
                <a:cs typeface="宋体"/>
              </a:rPr>
              <a:t>、 </a:t>
            </a:r>
            <a:r>
              <a:rPr dirty="0" sz="1600" spc="15">
                <a:latin typeface="宋体"/>
                <a:cs typeface="宋体"/>
              </a:rPr>
              <a:t>工程概</a:t>
            </a:r>
            <a:r>
              <a:rPr dirty="0" sz="1600" spc="5">
                <a:latin typeface="宋体"/>
                <a:cs typeface="宋体"/>
              </a:rPr>
              <a:t>况</a:t>
            </a:r>
            <a:r>
              <a:rPr dirty="0" sz="1600" spc="15">
                <a:latin typeface="宋体"/>
                <a:cs typeface="宋体"/>
              </a:rPr>
              <a:t>、主</a:t>
            </a:r>
            <a:r>
              <a:rPr dirty="0" sz="1600" spc="5">
                <a:latin typeface="宋体"/>
                <a:cs typeface="宋体"/>
              </a:rPr>
              <a:t>要</a:t>
            </a:r>
            <a:r>
              <a:rPr dirty="0" sz="1600" spc="15">
                <a:latin typeface="宋体"/>
                <a:cs typeface="宋体"/>
              </a:rPr>
              <a:t>建设内</a:t>
            </a:r>
            <a:r>
              <a:rPr dirty="0" sz="1600" spc="5">
                <a:latin typeface="宋体"/>
                <a:cs typeface="宋体"/>
              </a:rPr>
              <a:t>容</a:t>
            </a:r>
            <a:r>
              <a:rPr dirty="0" sz="1600" spc="15">
                <a:latin typeface="宋体"/>
                <a:cs typeface="宋体"/>
              </a:rPr>
              <a:t>及工</a:t>
            </a:r>
            <a:r>
              <a:rPr dirty="0" sz="1600" spc="5">
                <a:latin typeface="宋体"/>
                <a:cs typeface="宋体"/>
              </a:rPr>
              <a:t>程</a:t>
            </a:r>
            <a:r>
              <a:rPr dirty="0" sz="1600" spc="15">
                <a:latin typeface="宋体"/>
                <a:cs typeface="宋体"/>
              </a:rPr>
              <a:t>量</a:t>
            </a:r>
            <a:r>
              <a:rPr dirty="0" sz="1600" spc="45">
                <a:latin typeface="宋体"/>
                <a:cs typeface="宋体"/>
              </a:rPr>
              <a:t>、</a:t>
            </a:r>
            <a:r>
              <a:rPr dirty="0" sz="1600" spc="15">
                <a:latin typeface="宋体"/>
                <a:cs typeface="宋体"/>
              </a:rPr>
              <a:t>建</a:t>
            </a:r>
            <a:r>
              <a:rPr dirty="0" sz="1600" spc="5">
                <a:latin typeface="宋体"/>
                <a:cs typeface="宋体"/>
              </a:rPr>
              <a:t>设</a:t>
            </a:r>
            <a:r>
              <a:rPr dirty="0" sz="1600" spc="15">
                <a:latin typeface="宋体"/>
                <a:cs typeface="宋体"/>
              </a:rPr>
              <a:t>周期</a:t>
            </a:r>
            <a:r>
              <a:rPr dirty="0" sz="1600" spc="5">
                <a:latin typeface="宋体"/>
                <a:cs typeface="宋体"/>
              </a:rPr>
              <a:t>或</a:t>
            </a:r>
            <a:r>
              <a:rPr dirty="0" sz="1600" spc="15">
                <a:latin typeface="宋体"/>
                <a:cs typeface="宋体"/>
              </a:rPr>
              <a:t>施工工</a:t>
            </a:r>
            <a:r>
              <a:rPr dirty="0" sz="1600" spc="20">
                <a:latin typeface="宋体"/>
                <a:cs typeface="宋体"/>
              </a:rPr>
              <a:t>期</a:t>
            </a:r>
            <a:r>
              <a:rPr dirty="0" sz="1600" spc="-5">
                <a:latin typeface="宋体"/>
                <a:cs typeface="宋体"/>
              </a:rPr>
              <a:t>、 </a:t>
            </a:r>
            <a:r>
              <a:rPr dirty="0" sz="1600" spc="15">
                <a:latin typeface="宋体"/>
                <a:cs typeface="宋体"/>
              </a:rPr>
              <a:t>预算总</a:t>
            </a:r>
            <a:r>
              <a:rPr dirty="0" sz="1600" spc="5">
                <a:latin typeface="宋体"/>
                <a:cs typeface="宋体"/>
              </a:rPr>
              <a:t>金</a:t>
            </a:r>
            <a:r>
              <a:rPr dirty="0" sz="1600" spc="15">
                <a:latin typeface="宋体"/>
                <a:cs typeface="宋体"/>
              </a:rPr>
              <a:t>额、</a:t>
            </a:r>
            <a:r>
              <a:rPr dirty="0" sz="1600" spc="5">
                <a:latin typeface="宋体"/>
                <a:cs typeface="宋体"/>
              </a:rPr>
              <a:t>主</a:t>
            </a:r>
            <a:r>
              <a:rPr dirty="0" sz="1600" spc="15">
                <a:latin typeface="宋体"/>
                <a:cs typeface="宋体"/>
              </a:rPr>
              <a:t>要技术</a:t>
            </a:r>
            <a:r>
              <a:rPr dirty="0" sz="1600" spc="5">
                <a:latin typeface="宋体"/>
                <a:cs typeface="宋体"/>
              </a:rPr>
              <a:t>经</a:t>
            </a:r>
            <a:r>
              <a:rPr dirty="0" sz="1600" spc="15">
                <a:latin typeface="宋体"/>
                <a:cs typeface="宋体"/>
              </a:rPr>
              <a:t>济指</a:t>
            </a:r>
            <a:r>
              <a:rPr dirty="0" sz="1600" spc="5">
                <a:latin typeface="宋体"/>
                <a:cs typeface="宋体"/>
              </a:rPr>
              <a:t>标</a:t>
            </a:r>
            <a:r>
              <a:rPr dirty="0" sz="1600" spc="15">
                <a:latin typeface="宋体"/>
                <a:cs typeface="宋体"/>
              </a:rPr>
              <a:t>、资金</a:t>
            </a:r>
            <a:r>
              <a:rPr dirty="0" sz="1600" spc="5">
                <a:latin typeface="宋体"/>
                <a:cs typeface="宋体"/>
              </a:rPr>
              <a:t>来</a:t>
            </a:r>
            <a:r>
              <a:rPr dirty="0" sz="1600" spc="15">
                <a:latin typeface="宋体"/>
                <a:cs typeface="宋体"/>
              </a:rPr>
              <a:t>源与</a:t>
            </a:r>
            <a:r>
              <a:rPr dirty="0" sz="1600" spc="5">
                <a:latin typeface="宋体"/>
                <a:cs typeface="宋体"/>
              </a:rPr>
              <a:t>筹</a:t>
            </a:r>
            <a:r>
              <a:rPr dirty="0" sz="1600" spc="15">
                <a:latin typeface="宋体"/>
                <a:cs typeface="宋体"/>
              </a:rPr>
              <a:t>措方</a:t>
            </a:r>
            <a:r>
              <a:rPr dirty="0" sz="1600" spc="55">
                <a:latin typeface="宋体"/>
                <a:cs typeface="宋体"/>
              </a:rPr>
              <a:t>式</a:t>
            </a:r>
            <a:r>
              <a:rPr dirty="0" sz="1600" spc="5">
                <a:latin typeface="宋体"/>
                <a:cs typeface="宋体"/>
              </a:rPr>
              <a:t>、资</a:t>
            </a:r>
            <a:endParaRPr sz="160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1205"/>
              </a:spcBef>
            </a:pPr>
            <a:r>
              <a:rPr dirty="0" sz="1600" spc="5">
                <a:latin typeface="宋体"/>
                <a:cs typeface="宋体"/>
              </a:rPr>
              <a:t>金</a:t>
            </a:r>
            <a:r>
              <a:rPr dirty="0" sz="1600" spc="-5">
                <a:latin typeface="宋体"/>
                <a:cs typeface="宋体"/>
              </a:rPr>
              <a:t>使用</a:t>
            </a:r>
            <a:r>
              <a:rPr dirty="0" sz="1600" spc="5">
                <a:latin typeface="宋体"/>
                <a:cs typeface="宋体"/>
              </a:rPr>
              <a:t>及</a:t>
            </a:r>
            <a:r>
              <a:rPr dirty="0" sz="1600" spc="-5">
                <a:latin typeface="宋体"/>
                <a:cs typeface="宋体"/>
              </a:rPr>
              <a:t>分年度</a:t>
            </a:r>
            <a:r>
              <a:rPr dirty="0" sz="1600" spc="5">
                <a:latin typeface="宋体"/>
                <a:cs typeface="宋体"/>
              </a:rPr>
              <a:t>投</a:t>
            </a:r>
            <a:r>
              <a:rPr dirty="0" sz="1600" spc="-5">
                <a:latin typeface="宋体"/>
                <a:cs typeface="宋体"/>
              </a:rPr>
              <a:t>资计</a:t>
            </a:r>
            <a:r>
              <a:rPr dirty="0" sz="1600" spc="5">
                <a:latin typeface="宋体"/>
                <a:cs typeface="宋体"/>
              </a:rPr>
              <a:t>划</a:t>
            </a:r>
            <a:r>
              <a:rPr dirty="0" sz="1600" spc="-5">
                <a:latin typeface="宋体"/>
                <a:cs typeface="宋体"/>
              </a:rPr>
              <a:t>、项目</a:t>
            </a:r>
            <a:r>
              <a:rPr dirty="0" sz="1600" spc="5">
                <a:latin typeface="宋体"/>
                <a:cs typeface="宋体"/>
              </a:rPr>
              <a:t>绩</a:t>
            </a:r>
            <a:r>
              <a:rPr dirty="0" sz="1600" spc="-5">
                <a:latin typeface="宋体"/>
                <a:cs typeface="宋体"/>
              </a:rPr>
              <a:t>效等。</a:t>
            </a:r>
            <a:endParaRPr sz="1600">
              <a:latin typeface="宋体"/>
              <a:cs typeface="宋体"/>
            </a:endParaRPr>
          </a:p>
          <a:p>
            <a:pPr marL="419100">
              <a:lnSpc>
                <a:spcPct val="100000"/>
              </a:lnSpc>
              <a:spcBef>
                <a:spcPts val="1200"/>
              </a:spcBef>
            </a:pPr>
            <a:r>
              <a:rPr dirty="0" sz="1600" spc="5">
                <a:latin typeface="楷体"/>
                <a:cs typeface="楷体"/>
              </a:rPr>
              <a:t>（</a:t>
            </a:r>
            <a:r>
              <a:rPr dirty="0" sz="1600" spc="-5">
                <a:latin typeface="楷体"/>
                <a:cs typeface="楷体"/>
              </a:rPr>
              <a:t>二）</a:t>
            </a:r>
            <a:r>
              <a:rPr dirty="0" sz="1600" spc="5">
                <a:latin typeface="楷体"/>
                <a:cs typeface="楷体"/>
              </a:rPr>
              <a:t>编</a:t>
            </a:r>
            <a:r>
              <a:rPr dirty="0" sz="1600" spc="-5">
                <a:latin typeface="楷体"/>
                <a:cs typeface="楷体"/>
              </a:rPr>
              <a:t>制依据</a:t>
            </a:r>
            <a:r>
              <a:rPr dirty="0" sz="1600" spc="5">
                <a:latin typeface="楷体"/>
                <a:cs typeface="楷体"/>
              </a:rPr>
              <a:t>应</a:t>
            </a:r>
            <a:r>
              <a:rPr dirty="0" sz="1600" spc="-5">
                <a:latin typeface="楷体"/>
                <a:cs typeface="楷体"/>
              </a:rPr>
              <a:t>包括</a:t>
            </a:r>
            <a:r>
              <a:rPr dirty="0" sz="1600" spc="5">
                <a:latin typeface="楷体"/>
                <a:cs typeface="楷体"/>
              </a:rPr>
              <a:t>以</a:t>
            </a:r>
            <a:r>
              <a:rPr dirty="0" sz="1600" spc="-5">
                <a:latin typeface="楷体"/>
                <a:cs typeface="楷体"/>
              </a:rPr>
              <a:t>下内容：</a:t>
            </a:r>
            <a:endParaRPr sz="1600">
              <a:latin typeface="楷体"/>
              <a:cs typeface="楷体"/>
            </a:endParaRPr>
          </a:p>
          <a:p>
            <a:pPr marL="724535" indent="-306070">
              <a:lnSpc>
                <a:spcPct val="100000"/>
              </a:lnSpc>
              <a:spcBef>
                <a:spcPts val="1200"/>
              </a:spcBef>
              <a:buSzPct val="93750"/>
              <a:buFont typeface="Times New Roman"/>
              <a:buAutoNum type="arabicPeriod"/>
              <a:tabLst>
                <a:tab pos="725170" algn="l"/>
              </a:tabLst>
            </a:pPr>
            <a:r>
              <a:rPr dirty="0" sz="1600" spc="5">
                <a:latin typeface="宋体"/>
                <a:cs typeface="宋体"/>
              </a:rPr>
              <a:t>预</a:t>
            </a:r>
            <a:r>
              <a:rPr dirty="0" sz="1600" spc="-5">
                <a:latin typeface="宋体"/>
                <a:cs typeface="宋体"/>
              </a:rPr>
              <a:t>算编</a:t>
            </a:r>
            <a:r>
              <a:rPr dirty="0" sz="1600" spc="5">
                <a:latin typeface="宋体"/>
                <a:cs typeface="宋体"/>
              </a:rPr>
              <a:t>制</a:t>
            </a:r>
            <a:r>
              <a:rPr dirty="0" sz="1600" spc="-5">
                <a:latin typeface="宋体"/>
                <a:cs typeface="宋体"/>
              </a:rPr>
              <a:t>原则</a:t>
            </a:r>
            <a:r>
              <a:rPr dirty="0" sz="1600" spc="5">
                <a:latin typeface="宋体"/>
                <a:cs typeface="宋体"/>
              </a:rPr>
              <a:t>、</a:t>
            </a:r>
            <a:r>
              <a:rPr dirty="0" sz="1600" spc="-5">
                <a:latin typeface="宋体"/>
                <a:cs typeface="宋体"/>
              </a:rPr>
              <a:t>法规</a:t>
            </a:r>
            <a:r>
              <a:rPr dirty="0" sz="1600" spc="5">
                <a:latin typeface="宋体"/>
                <a:cs typeface="宋体"/>
              </a:rPr>
              <a:t>、</a:t>
            </a:r>
            <a:r>
              <a:rPr dirty="0" sz="1600" spc="-5">
                <a:latin typeface="宋体"/>
                <a:cs typeface="宋体"/>
              </a:rPr>
              <a:t>标准及</a:t>
            </a:r>
            <a:r>
              <a:rPr dirty="0" sz="1600" spc="5">
                <a:latin typeface="宋体"/>
                <a:cs typeface="宋体"/>
              </a:rPr>
              <a:t>政</a:t>
            </a:r>
            <a:r>
              <a:rPr dirty="0" sz="1600" spc="-5">
                <a:latin typeface="宋体"/>
                <a:cs typeface="宋体"/>
              </a:rPr>
              <a:t>策文</a:t>
            </a:r>
            <a:r>
              <a:rPr dirty="0" sz="1600" spc="5">
                <a:latin typeface="宋体"/>
                <a:cs typeface="宋体"/>
              </a:rPr>
              <a:t>件</a:t>
            </a:r>
            <a:r>
              <a:rPr dirty="0" sz="1600" spc="-5">
                <a:latin typeface="宋体"/>
                <a:cs typeface="宋体"/>
              </a:rPr>
              <a:t>等；</a:t>
            </a:r>
            <a:endParaRPr sz="1600">
              <a:latin typeface="宋体"/>
              <a:cs typeface="宋体"/>
            </a:endParaRPr>
          </a:p>
          <a:p>
            <a:pPr marL="12700" marR="107314" indent="406400">
              <a:lnSpc>
                <a:spcPct val="162500"/>
              </a:lnSpc>
              <a:buSzPct val="93750"/>
              <a:buFont typeface="Times New Roman"/>
              <a:buAutoNum type="arabicPeriod"/>
              <a:tabLst>
                <a:tab pos="725170" algn="l"/>
              </a:tabLst>
            </a:pPr>
            <a:r>
              <a:rPr dirty="0" sz="1600" spc="-5">
                <a:latin typeface="宋体"/>
                <a:cs typeface="宋体"/>
              </a:rPr>
              <a:t>人</a:t>
            </a:r>
            <a:r>
              <a:rPr dirty="0" sz="1600" spc="5">
                <a:latin typeface="宋体"/>
                <a:cs typeface="宋体"/>
              </a:rPr>
              <a:t>工</a:t>
            </a:r>
            <a:r>
              <a:rPr dirty="0" sz="1600" spc="-5">
                <a:latin typeface="宋体"/>
                <a:cs typeface="宋体"/>
              </a:rPr>
              <a:t>工资</a:t>
            </a:r>
            <a:r>
              <a:rPr dirty="0" sz="1600" spc="5">
                <a:latin typeface="宋体"/>
                <a:cs typeface="宋体"/>
              </a:rPr>
              <a:t>预</a:t>
            </a:r>
            <a:r>
              <a:rPr dirty="0" sz="1600" spc="-5">
                <a:latin typeface="宋体"/>
                <a:cs typeface="宋体"/>
              </a:rPr>
              <a:t>算</a:t>
            </a:r>
            <a:r>
              <a:rPr dirty="0" sz="1600" spc="5">
                <a:latin typeface="宋体"/>
                <a:cs typeface="宋体"/>
              </a:rPr>
              <a:t>单</a:t>
            </a:r>
            <a:r>
              <a:rPr dirty="0" sz="1600" spc="-5">
                <a:latin typeface="宋体"/>
                <a:cs typeface="宋体"/>
              </a:rPr>
              <a:t>价</a:t>
            </a:r>
            <a:r>
              <a:rPr dirty="0" sz="1600" spc="-200">
                <a:latin typeface="宋体"/>
                <a:cs typeface="宋体"/>
              </a:rPr>
              <a:t>、</a:t>
            </a:r>
            <a:r>
              <a:rPr dirty="0" sz="1600" spc="-5">
                <a:latin typeface="宋体"/>
                <a:cs typeface="宋体"/>
              </a:rPr>
              <a:t>主</a:t>
            </a:r>
            <a:r>
              <a:rPr dirty="0" sz="1600" spc="5">
                <a:latin typeface="宋体"/>
                <a:cs typeface="宋体"/>
              </a:rPr>
              <a:t>要</a:t>
            </a:r>
            <a:r>
              <a:rPr dirty="0" sz="1600" spc="-5">
                <a:latin typeface="宋体"/>
                <a:cs typeface="宋体"/>
              </a:rPr>
              <a:t>材料</a:t>
            </a:r>
            <a:r>
              <a:rPr dirty="0" sz="1600" spc="5">
                <a:latin typeface="宋体"/>
                <a:cs typeface="宋体"/>
              </a:rPr>
              <a:t>预</a:t>
            </a:r>
            <a:r>
              <a:rPr dirty="0" sz="1600" spc="-5">
                <a:latin typeface="宋体"/>
                <a:cs typeface="宋体"/>
              </a:rPr>
              <a:t>算价</a:t>
            </a:r>
            <a:r>
              <a:rPr dirty="0" sz="1600" spc="5">
                <a:latin typeface="宋体"/>
                <a:cs typeface="宋体"/>
              </a:rPr>
              <a:t>格</a:t>
            </a:r>
            <a:r>
              <a:rPr dirty="0" sz="1600" spc="-5">
                <a:latin typeface="宋体"/>
                <a:cs typeface="宋体"/>
              </a:rPr>
              <a:t>及所选</a:t>
            </a:r>
            <a:r>
              <a:rPr dirty="0" sz="1600" spc="5">
                <a:latin typeface="宋体"/>
                <a:cs typeface="宋体"/>
              </a:rPr>
              <a:t>用</a:t>
            </a:r>
            <a:r>
              <a:rPr dirty="0" sz="1600" spc="-5">
                <a:latin typeface="宋体"/>
                <a:cs typeface="宋体"/>
              </a:rPr>
              <a:t>设 备</a:t>
            </a:r>
            <a:r>
              <a:rPr dirty="0" sz="1600" spc="5">
                <a:latin typeface="宋体"/>
                <a:cs typeface="宋体"/>
              </a:rPr>
              <a:t>价</a:t>
            </a:r>
            <a:r>
              <a:rPr dirty="0" sz="1600" spc="-5">
                <a:latin typeface="宋体"/>
                <a:cs typeface="宋体"/>
              </a:rPr>
              <a:t>格等</a:t>
            </a:r>
            <a:r>
              <a:rPr dirty="0" sz="1600" spc="5">
                <a:latin typeface="宋体"/>
                <a:cs typeface="宋体"/>
              </a:rPr>
              <a:t>依</a:t>
            </a:r>
            <a:r>
              <a:rPr dirty="0" sz="1600" spc="-5">
                <a:latin typeface="宋体"/>
                <a:cs typeface="宋体"/>
              </a:rPr>
              <a:t>据；</a:t>
            </a:r>
            <a:endParaRPr sz="1600">
              <a:latin typeface="宋体"/>
              <a:cs typeface="宋体"/>
            </a:endParaRPr>
          </a:p>
          <a:p>
            <a:pPr marL="724535" indent="-306070">
              <a:lnSpc>
                <a:spcPct val="100000"/>
              </a:lnSpc>
              <a:spcBef>
                <a:spcPts val="1200"/>
              </a:spcBef>
              <a:buSzPct val="93750"/>
              <a:buFont typeface="Times New Roman"/>
              <a:buAutoNum type="arabicPeriod"/>
              <a:tabLst>
                <a:tab pos="725170" algn="l"/>
              </a:tabLst>
            </a:pPr>
            <a:r>
              <a:rPr dirty="0" sz="1600" spc="5">
                <a:latin typeface="宋体"/>
                <a:cs typeface="宋体"/>
              </a:rPr>
              <a:t>预</a:t>
            </a:r>
            <a:r>
              <a:rPr dirty="0" sz="1600" spc="-5">
                <a:latin typeface="宋体"/>
                <a:cs typeface="宋体"/>
              </a:rPr>
              <a:t>算编</a:t>
            </a:r>
            <a:r>
              <a:rPr dirty="0" sz="1600" spc="5">
                <a:latin typeface="宋体"/>
                <a:cs typeface="宋体"/>
              </a:rPr>
              <a:t>制</a:t>
            </a:r>
            <a:r>
              <a:rPr dirty="0" sz="1600" spc="-5">
                <a:latin typeface="宋体"/>
                <a:cs typeface="宋体"/>
              </a:rPr>
              <a:t>所采</a:t>
            </a:r>
            <a:r>
              <a:rPr dirty="0" sz="1600" spc="5">
                <a:latin typeface="宋体"/>
                <a:cs typeface="宋体"/>
              </a:rPr>
              <a:t>用</a:t>
            </a:r>
            <a:r>
              <a:rPr dirty="0" sz="1600" spc="-5">
                <a:latin typeface="宋体"/>
                <a:cs typeface="宋体"/>
              </a:rPr>
              <a:t>定额</a:t>
            </a:r>
            <a:r>
              <a:rPr dirty="0" sz="1600" spc="5">
                <a:latin typeface="宋体"/>
                <a:cs typeface="宋体"/>
              </a:rPr>
              <a:t>及</a:t>
            </a:r>
            <a:r>
              <a:rPr dirty="0" sz="1600" spc="-5">
                <a:latin typeface="宋体"/>
                <a:cs typeface="宋体"/>
              </a:rPr>
              <a:t>计费标</a:t>
            </a:r>
            <a:r>
              <a:rPr dirty="0" sz="1600" spc="5">
                <a:latin typeface="宋体"/>
                <a:cs typeface="宋体"/>
              </a:rPr>
              <a:t>准</a:t>
            </a:r>
            <a:r>
              <a:rPr dirty="0" sz="1600" spc="-5">
                <a:latin typeface="宋体"/>
                <a:cs typeface="宋体"/>
              </a:rPr>
              <a:t>和文</a:t>
            </a:r>
            <a:r>
              <a:rPr dirty="0" sz="1600" spc="5">
                <a:latin typeface="宋体"/>
                <a:cs typeface="宋体"/>
              </a:rPr>
              <a:t>件</a:t>
            </a:r>
            <a:r>
              <a:rPr dirty="0" sz="1600" spc="-5">
                <a:latin typeface="宋体"/>
                <a:cs typeface="宋体"/>
              </a:rPr>
              <a:t>依据；</a:t>
            </a:r>
            <a:endParaRPr sz="16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3340" rIns="0" bIns="0" rtlCol="0" vert="horz">
            <a:spAutoFit/>
          </a:bodyPr>
          <a:lstStyle/>
          <a:p>
            <a:pPr marL="46355">
              <a:lnSpc>
                <a:spcPct val="100000"/>
              </a:lnSpc>
              <a:spcBef>
                <a:spcPts val="420"/>
              </a:spcBef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068120" y="969009"/>
            <a:ext cx="5461000" cy="85909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724535" indent="-306070">
              <a:lnSpc>
                <a:spcPct val="100000"/>
              </a:lnSpc>
              <a:spcBef>
                <a:spcPts val="95"/>
              </a:spcBef>
              <a:buSzPct val="93750"/>
              <a:buFont typeface="Times New Roman"/>
              <a:buAutoNum type="arabicPeriod" startAt="4"/>
              <a:tabLst>
                <a:tab pos="725170" algn="l"/>
              </a:tabLst>
            </a:pPr>
            <a:r>
              <a:rPr dirty="0" sz="1600" spc="5">
                <a:latin typeface="宋体"/>
                <a:cs typeface="宋体"/>
              </a:rPr>
              <a:t>项</a:t>
            </a:r>
            <a:r>
              <a:rPr dirty="0" sz="1600" spc="-5">
                <a:latin typeface="宋体"/>
                <a:cs typeface="宋体"/>
              </a:rPr>
              <a:t>目批</a:t>
            </a:r>
            <a:r>
              <a:rPr dirty="0" sz="1600" spc="5">
                <a:latin typeface="宋体"/>
                <a:cs typeface="宋体"/>
              </a:rPr>
              <a:t>复</a:t>
            </a:r>
            <a:r>
              <a:rPr dirty="0" sz="1600" spc="-5">
                <a:latin typeface="宋体"/>
                <a:cs typeface="宋体"/>
              </a:rPr>
              <a:t>文件；</a:t>
            </a:r>
            <a:endParaRPr sz="1600">
              <a:latin typeface="宋体"/>
              <a:cs typeface="宋体"/>
            </a:endParaRPr>
          </a:p>
          <a:p>
            <a:pPr marL="724535" indent="-306070">
              <a:lnSpc>
                <a:spcPct val="100000"/>
              </a:lnSpc>
              <a:spcBef>
                <a:spcPts val="1200"/>
              </a:spcBef>
              <a:buSzPct val="93750"/>
              <a:buFont typeface="Times New Roman"/>
              <a:buAutoNum type="arabicPeriod" startAt="4"/>
              <a:tabLst>
                <a:tab pos="725170" algn="l"/>
              </a:tabLst>
            </a:pPr>
            <a:r>
              <a:rPr dirty="0" sz="1600" spc="5">
                <a:latin typeface="宋体"/>
                <a:cs typeface="宋体"/>
              </a:rPr>
              <a:t>项</a:t>
            </a:r>
            <a:r>
              <a:rPr dirty="0" sz="1600" spc="-5">
                <a:latin typeface="宋体"/>
                <a:cs typeface="宋体"/>
              </a:rPr>
              <a:t>目设</a:t>
            </a:r>
            <a:r>
              <a:rPr dirty="0" sz="1600" spc="5">
                <a:latin typeface="宋体"/>
                <a:cs typeface="宋体"/>
              </a:rPr>
              <a:t>计</a:t>
            </a:r>
            <a:r>
              <a:rPr dirty="0" sz="1600" spc="-5">
                <a:latin typeface="宋体"/>
                <a:cs typeface="宋体"/>
              </a:rPr>
              <a:t>报告</a:t>
            </a:r>
            <a:r>
              <a:rPr dirty="0" sz="1600" spc="5">
                <a:latin typeface="宋体"/>
                <a:cs typeface="宋体"/>
              </a:rPr>
              <a:t>及</a:t>
            </a:r>
            <a:r>
              <a:rPr dirty="0" sz="1600" spc="-5">
                <a:latin typeface="宋体"/>
                <a:cs typeface="宋体"/>
              </a:rPr>
              <a:t>设计</a:t>
            </a:r>
            <a:r>
              <a:rPr dirty="0" sz="1600" spc="5">
                <a:latin typeface="宋体"/>
                <a:cs typeface="宋体"/>
              </a:rPr>
              <a:t>图</a:t>
            </a:r>
            <a:r>
              <a:rPr dirty="0" sz="1600" spc="-5">
                <a:latin typeface="宋体"/>
                <a:cs typeface="宋体"/>
              </a:rPr>
              <a:t>册；</a:t>
            </a:r>
            <a:endParaRPr sz="1600">
              <a:latin typeface="宋体"/>
              <a:cs typeface="宋体"/>
            </a:endParaRPr>
          </a:p>
          <a:p>
            <a:pPr marL="724535" indent="-306070">
              <a:lnSpc>
                <a:spcPct val="100000"/>
              </a:lnSpc>
              <a:spcBef>
                <a:spcPts val="1200"/>
              </a:spcBef>
              <a:buSzPct val="93750"/>
              <a:buFont typeface="Times New Roman"/>
              <a:buAutoNum type="arabicPeriod" startAt="4"/>
              <a:tabLst>
                <a:tab pos="725170" algn="l"/>
              </a:tabLst>
            </a:pPr>
            <a:r>
              <a:rPr dirty="0" sz="1600" spc="5">
                <a:latin typeface="宋体"/>
                <a:cs typeface="宋体"/>
              </a:rPr>
              <a:t>有</a:t>
            </a:r>
            <a:r>
              <a:rPr dirty="0" sz="1600" spc="-5">
                <a:latin typeface="宋体"/>
                <a:cs typeface="宋体"/>
              </a:rPr>
              <a:t>关合</a:t>
            </a:r>
            <a:r>
              <a:rPr dirty="0" sz="1600" spc="5">
                <a:latin typeface="宋体"/>
                <a:cs typeface="宋体"/>
              </a:rPr>
              <a:t>同</a:t>
            </a:r>
            <a:r>
              <a:rPr dirty="0" sz="1600" spc="-5">
                <a:latin typeface="宋体"/>
                <a:cs typeface="宋体"/>
              </a:rPr>
              <a:t>、协</a:t>
            </a:r>
            <a:r>
              <a:rPr dirty="0" sz="1600" spc="5">
                <a:latin typeface="宋体"/>
                <a:cs typeface="宋体"/>
              </a:rPr>
              <a:t>议</a:t>
            </a:r>
            <a:r>
              <a:rPr dirty="0" sz="1600" spc="-5">
                <a:latin typeface="宋体"/>
                <a:cs typeface="宋体"/>
              </a:rPr>
              <a:t>及资</a:t>
            </a:r>
            <a:r>
              <a:rPr dirty="0" sz="1600" spc="5">
                <a:latin typeface="宋体"/>
                <a:cs typeface="宋体"/>
              </a:rPr>
              <a:t>金</a:t>
            </a:r>
            <a:r>
              <a:rPr dirty="0" sz="1600" spc="-5">
                <a:latin typeface="宋体"/>
                <a:cs typeface="宋体"/>
              </a:rPr>
              <a:t>筹措方</a:t>
            </a:r>
            <a:r>
              <a:rPr dirty="0" sz="1600" spc="5">
                <a:latin typeface="宋体"/>
                <a:cs typeface="宋体"/>
              </a:rPr>
              <a:t>案</a:t>
            </a:r>
            <a:r>
              <a:rPr dirty="0" sz="1600" spc="-5">
                <a:latin typeface="宋体"/>
                <a:cs typeface="宋体"/>
              </a:rPr>
              <a:t>；</a:t>
            </a:r>
            <a:endParaRPr sz="1600">
              <a:latin typeface="宋体"/>
              <a:cs typeface="宋体"/>
            </a:endParaRPr>
          </a:p>
          <a:p>
            <a:pPr marL="724535" indent="-306070">
              <a:lnSpc>
                <a:spcPct val="100000"/>
              </a:lnSpc>
              <a:spcBef>
                <a:spcPts val="1200"/>
              </a:spcBef>
              <a:buSzPct val="93750"/>
              <a:buFont typeface="Times New Roman"/>
              <a:buAutoNum type="arabicPeriod" startAt="4"/>
              <a:tabLst>
                <a:tab pos="725170" algn="l"/>
              </a:tabLst>
            </a:pPr>
            <a:r>
              <a:rPr dirty="0" sz="1600" spc="5">
                <a:latin typeface="宋体"/>
                <a:cs typeface="宋体"/>
              </a:rPr>
              <a:t>其</a:t>
            </a:r>
            <a:r>
              <a:rPr dirty="0" sz="1600" spc="-5">
                <a:latin typeface="宋体"/>
                <a:cs typeface="宋体"/>
              </a:rPr>
              <a:t>他文</a:t>
            </a:r>
            <a:r>
              <a:rPr dirty="0" sz="1600" spc="5">
                <a:latin typeface="宋体"/>
                <a:cs typeface="宋体"/>
              </a:rPr>
              <a:t>件</a:t>
            </a:r>
            <a:r>
              <a:rPr dirty="0" sz="1600" spc="-5">
                <a:latin typeface="宋体"/>
                <a:cs typeface="宋体"/>
              </a:rPr>
              <a:t>。</a:t>
            </a:r>
            <a:endParaRPr sz="1600">
              <a:latin typeface="宋体"/>
              <a:cs typeface="宋体"/>
            </a:endParaRPr>
          </a:p>
          <a:p>
            <a:pPr marL="12700" marR="105410" indent="406400">
              <a:lnSpc>
                <a:spcPct val="162500"/>
              </a:lnSpc>
            </a:pPr>
            <a:r>
              <a:rPr dirty="0" sz="1600" spc="15">
                <a:latin typeface="楷体"/>
                <a:cs typeface="楷体"/>
              </a:rPr>
              <a:t>（三）主要工</a:t>
            </a:r>
            <a:r>
              <a:rPr dirty="0" sz="1600" spc="5">
                <a:latin typeface="楷体"/>
                <a:cs typeface="楷体"/>
              </a:rPr>
              <a:t>程</a:t>
            </a:r>
            <a:r>
              <a:rPr dirty="0" sz="1600" spc="15">
                <a:latin typeface="楷体"/>
                <a:cs typeface="楷体"/>
              </a:rPr>
              <a:t>量计算及确定</a:t>
            </a:r>
            <a:r>
              <a:rPr dirty="0" sz="1600" spc="5">
                <a:latin typeface="楷体"/>
                <a:cs typeface="楷体"/>
              </a:rPr>
              <a:t>说</a:t>
            </a:r>
            <a:r>
              <a:rPr dirty="0" sz="1600" spc="15">
                <a:latin typeface="楷体"/>
                <a:cs typeface="楷体"/>
              </a:rPr>
              <a:t>明</a:t>
            </a:r>
            <a:r>
              <a:rPr dirty="0" sz="1600" spc="45">
                <a:latin typeface="楷体"/>
                <a:cs typeface="楷体"/>
              </a:rPr>
              <a:t>。</a:t>
            </a:r>
            <a:r>
              <a:rPr dirty="0" sz="1600" spc="15">
                <a:latin typeface="宋体"/>
                <a:cs typeface="宋体"/>
              </a:rPr>
              <a:t>应简要说</a:t>
            </a:r>
            <a:r>
              <a:rPr dirty="0" sz="1600" spc="5">
                <a:latin typeface="宋体"/>
                <a:cs typeface="宋体"/>
              </a:rPr>
              <a:t>明</a:t>
            </a:r>
            <a:r>
              <a:rPr dirty="0" sz="1600" spc="15">
                <a:latin typeface="宋体"/>
                <a:cs typeface="宋体"/>
              </a:rPr>
              <a:t>项</a:t>
            </a:r>
            <a:r>
              <a:rPr dirty="0" sz="1600" spc="5">
                <a:latin typeface="宋体"/>
                <a:cs typeface="宋体"/>
              </a:rPr>
              <a:t>目</a:t>
            </a:r>
            <a:r>
              <a:rPr dirty="0" sz="1600" spc="-5">
                <a:latin typeface="宋体"/>
                <a:cs typeface="宋体"/>
              </a:rPr>
              <a:t>预 </a:t>
            </a:r>
            <a:r>
              <a:rPr dirty="0" sz="1600" spc="15">
                <a:latin typeface="宋体"/>
                <a:cs typeface="宋体"/>
              </a:rPr>
              <a:t>算表中</a:t>
            </a:r>
            <a:r>
              <a:rPr dirty="0" sz="1600" spc="5">
                <a:latin typeface="宋体"/>
                <a:cs typeface="宋体"/>
              </a:rPr>
              <a:t>涉</a:t>
            </a:r>
            <a:r>
              <a:rPr dirty="0" sz="1600" spc="15">
                <a:latin typeface="宋体"/>
                <a:cs typeface="宋体"/>
              </a:rPr>
              <a:t>及的</a:t>
            </a:r>
            <a:r>
              <a:rPr dirty="0" sz="1600" spc="5">
                <a:latin typeface="宋体"/>
                <a:cs typeface="宋体"/>
              </a:rPr>
              <a:t>分</a:t>
            </a:r>
            <a:r>
              <a:rPr dirty="0" sz="1600" spc="15">
                <a:latin typeface="宋体"/>
                <a:cs typeface="宋体"/>
              </a:rPr>
              <a:t>部分项</a:t>
            </a:r>
            <a:r>
              <a:rPr dirty="0" sz="1600" spc="5">
                <a:latin typeface="宋体"/>
                <a:cs typeface="宋体"/>
              </a:rPr>
              <a:t>工</a:t>
            </a:r>
            <a:r>
              <a:rPr dirty="0" sz="1600" spc="15">
                <a:latin typeface="宋体"/>
                <a:cs typeface="宋体"/>
              </a:rPr>
              <a:t>程主</a:t>
            </a:r>
            <a:r>
              <a:rPr dirty="0" sz="1600" spc="5">
                <a:latin typeface="宋体"/>
                <a:cs typeface="宋体"/>
              </a:rPr>
              <a:t>要</a:t>
            </a:r>
            <a:r>
              <a:rPr dirty="0" sz="1600" spc="15">
                <a:latin typeface="宋体"/>
                <a:cs typeface="宋体"/>
              </a:rPr>
              <a:t>工程量</a:t>
            </a:r>
            <a:r>
              <a:rPr dirty="0" sz="1600" spc="5">
                <a:latin typeface="宋体"/>
                <a:cs typeface="宋体"/>
              </a:rPr>
              <a:t>的</a:t>
            </a:r>
            <a:r>
              <a:rPr dirty="0" sz="1600" spc="15">
                <a:latin typeface="宋体"/>
                <a:cs typeface="宋体"/>
              </a:rPr>
              <a:t>计算</a:t>
            </a:r>
            <a:r>
              <a:rPr dirty="0" sz="1600" spc="5">
                <a:latin typeface="宋体"/>
                <a:cs typeface="宋体"/>
              </a:rPr>
              <a:t>方</a:t>
            </a:r>
            <a:r>
              <a:rPr dirty="0" sz="1600" spc="15">
                <a:latin typeface="宋体"/>
                <a:cs typeface="宋体"/>
              </a:rPr>
              <a:t>法、过</a:t>
            </a:r>
            <a:r>
              <a:rPr dirty="0" sz="1600" spc="5">
                <a:latin typeface="宋体"/>
                <a:cs typeface="宋体"/>
              </a:rPr>
              <a:t>程</a:t>
            </a:r>
            <a:r>
              <a:rPr dirty="0" sz="1600" spc="-5">
                <a:latin typeface="宋体"/>
                <a:cs typeface="宋体"/>
              </a:rPr>
              <a:t>和</a:t>
            </a:r>
            <a:endParaRPr sz="160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1205"/>
              </a:spcBef>
            </a:pPr>
            <a:r>
              <a:rPr dirty="0" sz="1600" spc="5">
                <a:latin typeface="宋体"/>
                <a:cs typeface="宋体"/>
              </a:rPr>
              <a:t>确</a:t>
            </a:r>
            <a:r>
              <a:rPr dirty="0" sz="1600" spc="-5">
                <a:latin typeface="宋体"/>
                <a:cs typeface="宋体"/>
              </a:rPr>
              <a:t>定依</a:t>
            </a:r>
            <a:r>
              <a:rPr dirty="0" sz="1600" spc="5">
                <a:latin typeface="宋体"/>
                <a:cs typeface="宋体"/>
              </a:rPr>
              <a:t>据</a:t>
            </a:r>
            <a:r>
              <a:rPr dirty="0" sz="1600" spc="-5">
                <a:latin typeface="宋体"/>
                <a:cs typeface="宋体"/>
              </a:rPr>
              <a:t>等。</a:t>
            </a:r>
            <a:endParaRPr sz="1600">
              <a:latin typeface="宋体"/>
              <a:cs typeface="宋体"/>
            </a:endParaRPr>
          </a:p>
          <a:p>
            <a:pPr marL="12700" marR="5080" indent="406400">
              <a:lnSpc>
                <a:spcPct val="162500"/>
              </a:lnSpc>
            </a:pPr>
            <a:r>
              <a:rPr dirty="0" sz="1600" spc="15">
                <a:latin typeface="楷体"/>
                <a:cs typeface="楷体"/>
              </a:rPr>
              <a:t>（四）其他需</a:t>
            </a:r>
            <a:r>
              <a:rPr dirty="0" sz="1600" spc="5">
                <a:latin typeface="楷体"/>
                <a:cs typeface="楷体"/>
              </a:rPr>
              <a:t>要</a:t>
            </a:r>
            <a:r>
              <a:rPr dirty="0" sz="1600" spc="15">
                <a:latin typeface="楷体"/>
                <a:cs typeface="楷体"/>
              </a:rPr>
              <a:t>说明的问题</a:t>
            </a:r>
            <a:r>
              <a:rPr dirty="0" sz="1600" spc="40">
                <a:latin typeface="楷体"/>
                <a:cs typeface="楷体"/>
              </a:rPr>
              <a:t>。</a:t>
            </a:r>
            <a:r>
              <a:rPr dirty="0" sz="1600" spc="5">
                <a:latin typeface="宋体"/>
                <a:cs typeface="宋体"/>
              </a:rPr>
              <a:t>主</a:t>
            </a:r>
            <a:r>
              <a:rPr dirty="0" sz="1600" spc="15">
                <a:latin typeface="宋体"/>
                <a:cs typeface="宋体"/>
              </a:rPr>
              <a:t>要说明预算编</a:t>
            </a:r>
            <a:r>
              <a:rPr dirty="0" sz="1600" spc="5">
                <a:latin typeface="宋体"/>
                <a:cs typeface="宋体"/>
              </a:rPr>
              <a:t>制</a:t>
            </a:r>
            <a:r>
              <a:rPr dirty="0" sz="1600" spc="15">
                <a:latin typeface="宋体"/>
                <a:cs typeface="宋体"/>
              </a:rPr>
              <a:t>中</a:t>
            </a:r>
            <a:r>
              <a:rPr dirty="0" sz="1600" spc="5">
                <a:latin typeface="宋体"/>
                <a:cs typeface="宋体"/>
              </a:rPr>
              <a:t>需</a:t>
            </a:r>
            <a:r>
              <a:rPr dirty="0" sz="1600" spc="-5">
                <a:latin typeface="宋体"/>
                <a:cs typeface="宋体"/>
              </a:rPr>
              <a:t>特 </a:t>
            </a:r>
            <a:r>
              <a:rPr dirty="0" sz="1600" spc="5">
                <a:latin typeface="宋体"/>
                <a:cs typeface="宋体"/>
              </a:rPr>
              <a:t>殊</a:t>
            </a:r>
            <a:r>
              <a:rPr dirty="0" sz="1600" spc="-5">
                <a:latin typeface="宋体"/>
                <a:cs typeface="宋体"/>
              </a:rPr>
              <a:t>说明</a:t>
            </a:r>
            <a:r>
              <a:rPr dirty="0" sz="1600" spc="5">
                <a:latin typeface="宋体"/>
                <a:cs typeface="宋体"/>
              </a:rPr>
              <a:t>的</a:t>
            </a:r>
            <a:r>
              <a:rPr dirty="0" sz="1600" spc="-5">
                <a:latin typeface="宋体"/>
                <a:cs typeface="宋体"/>
              </a:rPr>
              <a:t>事项</a:t>
            </a:r>
            <a:r>
              <a:rPr dirty="0" sz="1600" spc="-405">
                <a:latin typeface="宋体"/>
                <a:cs typeface="宋体"/>
              </a:rPr>
              <a:t>，</a:t>
            </a:r>
            <a:r>
              <a:rPr dirty="0" sz="1600" spc="5">
                <a:latin typeface="宋体"/>
                <a:cs typeface="宋体"/>
              </a:rPr>
              <a:t>其</a:t>
            </a:r>
            <a:r>
              <a:rPr dirty="0" sz="1600" spc="-5">
                <a:latin typeface="宋体"/>
                <a:cs typeface="宋体"/>
              </a:rPr>
              <a:t>他与</a:t>
            </a:r>
            <a:r>
              <a:rPr dirty="0" sz="1600" spc="5">
                <a:latin typeface="宋体"/>
                <a:cs typeface="宋体"/>
              </a:rPr>
              <a:t>预</a:t>
            </a:r>
            <a:r>
              <a:rPr dirty="0" sz="1600" spc="-5">
                <a:latin typeface="宋体"/>
                <a:cs typeface="宋体"/>
              </a:rPr>
              <a:t>算有关</a:t>
            </a:r>
            <a:r>
              <a:rPr dirty="0" sz="1600" spc="5">
                <a:latin typeface="宋体"/>
                <a:cs typeface="宋体"/>
              </a:rPr>
              <a:t>但</a:t>
            </a:r>
            <a:r>
              <a:rPr dirty="0" sz="1600" spc="-5">
                <a:latin typeface="宋体"/>
                <a:cs typeface="宋体"/>
              </a:rPr>
              <a:t>未能</a:t>
            </a:r>
            <a:r>
              <a:rPr dirty="0" sz="1600" spc="5">
                <a:latin typeface="宋体"/>
                <a:cs typeface="宋体"/>
              </a:rPr>
              <a:t>在</a:t>
            </a:r>
            <a:r>
              <a:rPr dirty="0" sz="1600" spc="-5">
                <a:latin typeface="宋体"/>
                <a:cs typeface="宋体"/>
              </a:rPr>
              <a:t>表格中</a:t>
            </a:r>
            <a:r>
              <a:rPr dirty="0" sz="1600" spc="5">
                <a:latin typeface="宋体"/>
                <a:cs typeface="宋体"/>
              </a:rPr>
              <a:t>反</a:t>
            </a:r>
            <a:r>
              <a:rPr dirty="0" sz="1600" spc="-5">
                <a:latin typeface="宋体"/>
                <a:cs typeface="宋体"/>
              </a:rPr>
              <a:t>映的</a:t>
            </a:r>
            <a:r>
              <a:rPr dirty="0" sz="1600" spc="5">
                <a:latin typeface="宋体"/>
                <a:cs typeface="宋体"/>
              </a:rPr>
              <a:t>事项</a:t>
            </a:r>
            <a:r>
              <a:rPr dirty="0" sz="1600" spc="-5">
                <a:latin typeface="宋体"/>
                <a:cs typeface="宋体"/>
              </a:rPr>
              <a:t>， </a:t>
            </a:r>
            <a:r>
              <a:rPr dirty="0" sz="1600" spc="15">
                <a:latin typeface="宋体"/>
                <a:cs typeface="宋体"/>
              </a:rPr>
              <a:t>如材料</a:t>
            </a:r>
            <a:r>
              <a:rPr dirty="0" sz="1600" spc="5">
                <a:latin typeface="宋体"/>
                <a:cs typeface="宋体"/>
              </a:rPr>
              <a:t>二</a:t>
            </a:r>
            <a:r>
              <a:rPr dirty="0" sz="1600" spc="15">
                <a:latin typeface="宋体"/>
                <a:cs typeface="宋体"/>
              </a:rPr>
              <a:t>次转</a:t>
            </a:r>
            <a:r>
              <a:rPr dirty="0" sz="1600" spc="5">
                <a:latin typeface="宋体"/>
                <a:cs typeface="宋体"/>
              </a:rPr>
              <a:t>运</a:t>
            </a:r>
            <a:r>
              <a:rPr dirty="0" sz="1600" spc="15">
                <a:latin typeface="宋体"/>
                <a:cs typeface="宋体"/>
              </a:rPr>
              <a:t>、材料</a:t>
            </a:r>
            <a:r>
              <a:rPr dirty="0" sz="1600" spc="5">
                <a:latin typeface="宋体"/>
                <a:cs typeface="宋体"/>
              </a:rPr>
              <a:t>超</a:t>
            </a:r>
            <a:r>
              <a:rPr dirty="0" sz="1600" spc="15">
                <a:latin typeface="宋体"/>
                <a:cs typeface="宋体"/>
              </a:rPr>
              <a:t>运距</a:t>
            </a:r>
            <a:r>
              <a:rPr dirty="0" sz="1600" spc="5">
                <a:latin typeface="宋体"/>
                <a:cs typeface="宋体"/>
              </a:rPr>
              <a:t>、</a:t>
            </a:r>
            <a:r>
              <a:rPr dirty="0" sz="1600" spc="15">
                <a:latin typeface="宋体"/>
                <a:cs typeface="宋体"/>
              </a:rPr>
              <a:t>取土运</a:t>
            </a:r>
            <a:r>
              <a:rPr dirty="0" sz="1600" spc="5">
                <a:latin typeface="宋体"/>
                <a:cs typeface="宋体"/>
              </a:rPr>
              <a:t>距</a:t>
            </a:r>
            <a:r>
              <a:rPr dirty="0" sz="1600" spc="15">
                <a:latin typeface="宋体"/>
                <a:cs typeface="宋体"/>
              </a:rPr>
              <a:t>、市</a:t>
            </a:r>
            <a:r>
              <a:rPr dirty="0" sz="1600" spc="5">
                <a:latin typeface="宋体"/>
                <a:cs typeface="宋体"/>
              </a:rPr>
              <a:t>场</a:t>
            </a:r>
            <a:r>
              <a:rPr dirty="0" sz="1600" spc="15">
                <a:latin typeface="宋体"/>
                <a:cs typeface="宋体"/>
              </a:rPr>
              <a:t>调查材</a:t>
            </a:r>
            <a:r>
              <a:rPr dirty="0" sz="1600" spc="5">
                <a:latin typeface="宋体"/>
                <a:cs typeface="宋体"/>
              </a:rPr>
              <a:t>料</a:t>
            </a:r>
            <a:r>
              <a:rPr dirty="0" sz="1600" spc="-5">
                <a:latin typeface="宋体"/>
                <a:cs typeface="宋体"/>
              </a:rPr>
              <a:t>价 </a:t>
            </a:r>
            <a:r>
              <a:rPr dirty="0" sz="1600" spc="5">
                <a:latin typeface="宋体"/>
                <a:cs typeface="宋体"/>
              </a:rPr>
              <a:t>格</a:t>
            </a:r>
            <a:r>
              <a:rPr dirty="0" sz="1600" spc="-5">
                <a:latin typeface="宋体"/>
                <a:cs typeface="宋体"/>
              </a:rPr>
              <a:t>、补</a:t>
            </a:r>
            <a:r>
              <a:rPr dirty="0" sz="1600" spc="5">
                <a:latin typeface="宋体"/>
                <a:cs typeface="宋体"/>
              </a:rPr>
              <a:t>充</a:t>
            </a:r>
            <a:r>
              <a:rPr dirty="0" sz="1600" spc="-5">
                <a:latin typeface="宋体"/>
                <a:cs typeface="宋体"/>
              </a:rPr>
              <a:t>定额标</a:t>
            </a:r>
            <a:r>
              <a:rPr dirty="0" sz="1600" spc="5">
                <a:latin typeface="宋体"/>
                <a:cs typeface="宋体"/>
              </a:rPr>
              <a:t>准</a:t>
            </a:r>
            <a:r>
              <a:rPr dirty="0" sz="1600" spc="-5">
                <a:latin typeface="宋体"/>
                <a:cs typeface="宋体"/>
              </a:rPr>
              <a:t>及其</a:t>
            </a:r>
            <a:r>
              <a:rPr dirty="0" sz="1600" spc="5">
                <a:latin typeface="宋体"/>
                <a:cs typeface="宋体"/>
              </a:rPr>
              <a:t>他</a:t>
            </a:r>
            <a:r>
              <a:rPr dirty="0" sz="1600" spc="-5">
                <a:latin typeface="宋体"/>
                <a:cs typeface="宋体"/>
              </a:rPr>
              <a:t>措施项</a:t>
            </a:r>
            <a:r>
              <a:rPr dirty="0" sz="1600" spc="5">
                <a:latin typeface="宋体"/>
                <a:cs typeface="宋体"/>
              </a:rPr>
              <a:t>目</a:t>
            </a:r>
            <a:r>
              <a:rPr dirty="0" sz="1600" spc="-5">
                <a:latin typeface="宋体"/>
                <a:cs typeface="宋体"/>
              </a:rPr>
              <a:t>等。</a:t>
            </a:r>
            <a:endParaRPr sz="1600">
              <a:latin typeface="宋体"/>
              <a:cs typeface="宋体"/>
            </a:endParaRPr>
          </a:p>
          <a:p>
            <a:pPr marL="12700" marR="107950" indent="406400">
              <a:lnSpc>
                <a:spcPct val="162500"/>
              </a:lnSpc>
              <a:tabLst>
                <a:tab pos="1245235" algn="l"/>
              </a:tabLst>
            </a:pPr>
            <a:r>
              <a:rPr dirty="0" sz="1600" spc="15" b="1">
                <a:latin typeface="Microsoft JhengHei"/>
                <a:cs typeface="Microsoft JhengHei"/>
              </a:rPr>
              <a:t>第</a:t>
            </a:r>
            <a:r>
              <a:rPr dirty="0" sz="1600" spc="30" b="1">
                <a:latin typeface="Microsoft JhengHei"/>
                <a:cs typeface="Microsoft JhengHei"/>
              </a:rPr>
              <a:t>八</a:t>
            </a:r>
            <a:r>
              <a:rPr dirty="0" sz="1600" spc="-5" b="1">
                <a:latin typeface="Microsoft JhengHei"/>
                <a:cs typeface="Microsoft JhengHei"/>
              </a:rPr>
              <a:t>条</a:t>
            </a:r>
            <a:r>
              <a:rPr dirty="0" sz="1600" b="1">
                <a:latin typeface="Microsoft JhengHei"/>
                <a:cs typeface="Microsoft JhengHei"/>
              </a:rPr>
              <a:t>	</a:t>
            </a:r>
            <a:r>
              <a:rPr dirty="0" sz="1600" spc="15">
                <a:latin typeface="宋体"/>
                <a:cs typeface="宋体"/>
              </a:rPr>
              <a:t>预算</a:t>
            </a:r>
            <a:r>
              <a:rPr dirty="0" sz="1600" spc="5">
                <a:latin typeface="宋体"/>
                <a:cs typeface="宋体"/>
              </a:rPr>
              <a:t>表</a:t>
            </a:r>
            <a:r>
              <a:rPr dirty="0" sz="1600" spc="15">
                <a:latin typeface="宋体"/>
                <a:cs typeface="宋体"/>
              </a:rPr>
              <a:t>格主要</a:t>
            </a:r>
            <a:r>
              <a:rPr dirty="0" sz="1600" spc="5">
                <a:latin typeface="宋体"/>
                <a:cs typeface="宋体"/>
              </a:rPr>
              <a:t>包</a:t>
            </a:r>
            <a:r>
              <a:rPr dirty="0" sz="1600" spc="15">
                <a:latin typeface="宋体"/>
                <a:cs typeface="宋体"/>
              </a:rPr>
              <a:t>括但</a:t>
            </a:r>
            <a:r>
              <a:rPr dirty="0" sz="1600" spc="5">
                <a:latin typeface="宋体"/>
                <a:cs typeface="宋体"/>
              </a:rPr>
              <a:t>不</a:t>
            </a:r>
            <a:r>
              <a:rPr dirty="0" sz="1600" spc="15">
                <a:latin typeface="宋体"/>
                <a:cs typeface="宋体"/>
              </a:rPr>
              <a:t>限于以</a:t>
            </a:r>
            <a:r>
              <a:rPr dirty="0" sz="1600" spc="5">
                <a:latin typeface="宋体"/>
                <a:cs typeface="宋体"/>
              </a:rPr>
              <a:t>下</a:t>
            </a:r>
            <a:r>
              <a:rPr dirty="0" sz="1600" spc="15">
                <a:latin typeface="宋体"/>
                <a:cs typeface="宋体"/>
              </a:rPr>
              <a:t>表格</a:t>
            </a:r>
            <a:r>
              <a:rPr dirty="0" sz="1600" spc="5">
                <a:latin typeface="宋体"/>
                <a:cs typeface="宋体"/>
              </a:rPr>
              <a:t>形</a:t>
            </a:r>
            <a:r>
              <a:rPr dirty="0" sz="1600" spc="15">
                <a:latin typeface="宋体"/>
                <a:cs typeface="宋体"/>
              </a:rPr>
              <a:t>式</a:t>
            </a:r>
            <a:r>
              <a:rPr dirty="0" sz="1600" spc="5">
                <a:latin typeface="宋体"/>
                <a:cs typeface="宋体"/>
              </a:rPr>
              <a:t>（</a:t>
            </a:r>
            <a:r>
              <a:rPr dirty="0" sz="1600" spc="-5">
                <a:latin typeface="宋体"/>
                <a:cs typeface="宋体"/>
              </a:rPr>
              <a:t>格 </a:t>
            </a:r>
            <a:r>
              <a:rPr dirty="0" sz="1600" spc="5">
                <a:latin typeface="宋体"/>
                <a:cs typeface="宋体"/>
              </a:rPr>
              <a:t>式</a:t>
            </a:r>
            <a:r>
              <a:rPr dirty="0" sz="1600" spc="-5">
                <a:latin typeface="宋体"/>
                <a:cs typeface="宋体"/>
              </a:rPr>
              <a:t>附</a:t>
            </a:r>
            <a:r>
              <a:rPr dirty="0" sz="1600" spc="5">
                <a:latin typeface="宋体"/>
                <a:cs typeface="宋体"/>
              </a:rPr>
              <a:t>后</a:t>
            </a:r>
            <a:r>
              <a:rPr dirty="0" sz="1600" spc="-810">
                <a:latin typeface="宋体"/>
                <a:cs typeface="宋体"/>
              </a:rPr>
              <a:t>）：</a:t>
            </a:r>
            <a:endParaRPr sz="1600">
              <a:latin typeface="宋体"/>
              <a:cs typeface="宋体"/>
            </a:endParaRPr>
          </a:p>
          <a:p>
            <a:pPr marL="724535" indent="-306070">
              <a:lnSpc>
                <a:spcPct val="100000"/>
              </a:lnSpc>
              <a:spcBef>
                <a:spcPts val="1200"/>
              </a:spcBef>
              <a:buSzPct val="93750"/>
              <a:buFont typeface="Times New Roman"/>
              <a:buAutoNum type="arabicPeriod"/>
              <a:tabLst>
                <a:tab pos="725170" algn="l"/>
              </a:tabLst>
            </a:pPr>
            <a:r>
              <a:rPr dirty="0" sz="1600" spc="5">
                <a:latin typeface="宋体"/>
                <a:cs typeface="宋体"/>
              </a:rPr>
              <a:t>预</a:t>
            </a:r>
            <a:r>
              <a:rPr dirty="0" sz="1600" spc="-5">
                <a:latin typeface="宋体"/>
                <a:cs typeface="宋体"/>
              </a:rPr>
              <a:t>算费</a:t>
            </a:r>
            <a:r>
              <a:rPr dirty="0" sz="1600" spc="5">
                <a:latin typeface="宋体"/>
                <a:cs typeface="宋体"/>
              </a:rPr>
              <a:t>用</a:t>
            </a:r>
            <a:r>
              <a:rPr dirty="0" sz="1600" spc="-5">
                <a:latin typeface="宋体"/>
                <a:cs typeface="宋体"/>
              </a:rPr>
              <a:t>汇总</a:t>
            </a:r>
            <a:r>
              <a:rPr dirty="0" sz="1600" spc="5">
                <a:latin typeface="宋体"/>
                <a:cs typeface="宋体"/>
              </a:rPr>
              <a:t>表</a:t>
            </a:r>
            <a:r>
              <a:rPr dirty="0" sz="1600" spc="-5">
                <a:latin typeface="宋体"/>
                <a:cs typeface="宋体"/>
              </a:rPr>
              <a:t>；</a:t>
            </a:r>
            <a:endParaRPr sz="1600">
              <a:latin typeface="宋体"/>
              <a:cs typeface="宋体"/>
            </a:endParaRPr>
          </a:p>
          <a:p>
            <a:pPr marL="724535" indent="-306070">
              <a:lnSpc>
                <a:spcPct val="100000"/>
              </a:lnSpc>
              <a:spcBef>
                <a:spcPts val="1200"/>
              </a:spcBef>
              <a:buSzPct val="93750"/>
              <a:buFont typeface="Times New Roman"/>
              <a:buAutoNum type="arabicPeriod"/>
              <a:tabLst>
                <a:tab pos="725170" algn="l"/>
              </a:tabLst>
            </a:pPr>
            <a:r>
              <a:rPr dirty="0" sz="1600" spc="5">
                <a:latin typeface="宋体"/>
                <a:cs typeface="宋体"/>
              </a:rPr>
              <a:t>工</a:t>
            </a:r>
            <a:r>
              <a:rPr dirty="0" sz="1600" spc="-5">
                <a:latin typeface="宋体"/>
                <a:cs typeface="宋体"/>
              </a:rPr>
              <a:t>程施</a:t>
            </a:r>
            <a:r>
              <a:rPr dirty="0" sz="1600" spc="5">
                <a:latin typeface="宋体"/>
                <a:cs typeface="宋体"/>
              </a:rPr>
              <a:t>工</a:t>
            </a:r>
            <a:r>
              <a:rPr dirty="0" sz="1600" spc="-5">
                <a:latin typeface="宋体"/>
                <a:cs typeface="宋体"/>
              </a:rPr>
              <a:t>费预</a:t>
            </a:r>
            <a:r>
              <a:rPr dirty="0" sz="1600" spc="5">
                <a:latin typeface="宋体"/>
                <a:cs typeface="宋体"/>
              </a:rPr>
              <a:t>算</a:t>
            </a:r>
            <a:r>
              <a:rPr dirty="0" sz="1600" spc="-5">
                <a:latin typeface="宋体"/>
                <a:cs typeface="宋体"/>
              </a:rPr>
              <a:t>汇总</a:t>
            </a:r>
            <a:r>
              <a:rPr dirty="0" sz="1600" spc="5">
                <a:latin typeface="宋体"/>
                <a:cs typeface="宋体"/>
              </a:rPr>
              <a:t>表</a:t>
            </a:r>
            <a:r>
              <a:rPr dirty="0" sz="1600" spc="-5">
                <a:latin typeface="宋体"/>
                <a:cs typeface="宋体"/>
              </a:rPr>
              <a:t>；</a:t>
            </a:r>
            <a:endParaRPr sz="1600">
              <a:latin typeface="宋体"/>
              <a:cs typeface="宋体"/>
            </a:endParaRPr>
          </a:p>
          <a:p>
            <a:pPr marL="724535" indent="-306070">
              <a:lnSpc>
                <a:spcPct val="100000"/>
              </a:lnSpc>
              <a:spcBef>
                <a:spcPts val="1200"/>
              </a:spcBef>
              <a:buSzPct val="93750"/>
              <a:buFont typeface="Times New Roman"/>
              <a:buAutoNum type="arabicPeriod"/>
              <a:tabLst>
                <a:tab pos="725170" algn="l"/>
              </a:tabLst>
            </a:pPr>
            <a:r>
              <a:rPr dirty="0" sz="1600" spc="5">
                <a:latin typeface="宋体"/>
                <a:cs typeface="宋体"/>
              </a:rPr>
              <a:t>工</a:t>
            </a:r>
            <a:r>
              <a:rPr dirty="0" sz="1600" spc="-5">
                <a:latin typeface="宋体"/>
                <a:cs typeface="宋体"/>
              </a:rPr>
              <a:t>程施</a:t>
            </a:r>
            <a:r>
              <a:rPr dirty="0" sz="1600" spc="5">
                <a:latin typeface="宋体"/>
                <a:cs typeface="宋体"/>
              </a:rPr>
              <a:t>工</a:t>
            </a:r>
            <a:r>
              <a:rPr dirty="0" sz="1600" spc="-5">
                <a:latin typeface="宋体"/>
                <a:cs typeface="宋体"/>
              </a:rPr>
              <a:t>费预</a:t>
            </a:r>
            <a:r>
              <a:rPr dirty="0" sz="1600" spc="5">
                <a:latin typeface="宋体"/>
                <a:cs typeface="宋体"/>
              </a:rPr>
              <a:t>算</a:t>
            </a:r>
            <a:r>
              <a:rPr dirty="0" sz="1600" spc="-5">
                <a:latin typeface="宋体"/>
                <a:cs typeface="宋体"/>
              </a:rPr>
              <a:t>表；</a:t>
            </a:r>
            <a:endParaRPr sz="1600">
              <a:latin typeface="宋体"/>
              <a:cs typeface="宋体"/>
            </a:endParaRPr>
          </a:p>
          <a:p>
            <a:pPr marL="724535" indent="-306070">
              <a:lnSpc>
                <a:spcPct val="100000"/>
              </a:lnSpc>
              <a:spcBef>
                <a:spcPts val="1205"/>
              </a:spcBef>
              <a:buSzPct val="93750"/>
              <a:buFont typeface="Times New Roman"/>
              <a:buAutoNum type="arabicPeriod"/>
              <a:tabLst>
                <a:tab pos="725170" algn="l"/>
              </a:tabLst>
            </a:pPr>
            <a:r>
              <a:rPr dirty="0" sz="1600" spc="5">
                <a:latin typeface="宋体"/>
                <a:cs typeface="宋体"/>
              </a:rPr>
              <a:t>单</a:t>
            </a:r>
            <a:r>
              <a:rPr dirty="0" sz="1600" spc="-5">
                <a:latin typeface="宋体"/>
                <a:cs typeface="宋体"/>
              </a:rPr>
              <a:t>位工</a:t>
            </a:r>
            <a:r>
              <a:rPr dirty="0" sz="1600" spc="5">
                <a:latin typeface="宋体"/>
                <a:cs typeface="宋体"/>
              </a:rPr>
              <a:t>程</a:t>
            </a:r>
            <a:r>
              <a:rPr dirty="0" sz="1600" spc="-5">
                <a:latin typeface="宋体"/>
                <a:cs typeface="宋体"/>
              </a:rPr>
              <a:t>费用</a:t>
            </a:r>
            <a:r>
              <a:rPr dirty="0" sz="1600" spc="5">
                <a:latin typeface="宋体"/>
                <a:cs typeface="宋体"/>
              </a:rPr>
              <a:t>计</a:t>
            </a:r>
            <a:r>
              <a:rPr dirty="0" sz="1600" spc="-5">
                <a:latin typeface="宋体"/>
                <a:cs typeface="宋体"/>
              </a:rPr>
              <a:t>算表；</a:t>
            </a:r>
            <a:endParaRPr sz="1600">
              <a:latin typeface="宋体"/>
              <a:cs typeface="宋体"/>
            </a:endParaRPr>
          </a:p>
          <a:p>
            <a:pPr marL="724535" indent="-306070">
              <a:lnSpc>
                <a:spcPct val="100000"/>
              </a:lnSpc>
              <a:spcBef>
                <a:spcPts val="1200"/>
              </a:spcBef>
              <a:buSzPct val="93750"/>
              <a:buFont typeface="Times New Roman"/>
              <a:buAutoNum type="arabicPeriod"/>
              <a:tabLst>
                <a:tab pos="725170" algn="l"/>
              </a:tabLst>
            </a:pPr>
            <a:r>
              <a:rPr dirty="0" sz="1600" spc="5">
                <a:latin typeface="宋体"/>
                <a:cs typeface="宋体"/>
              </a:rPr>
              <a:t>工</a:t>
            </a:r>
            <a:r>
              <a:rPr dirty="0" sz="1600" spc="-5">
                <a:latin typeface="宋体"/>
                <a:cs typeface="宋体"/>
              </a:rPr>
              <a:t>程施</a:t>
            </a:r>
            <a:r>
              <a:rPr dirty="0" sz="1600" spc="5">
                <a:latin typeface="宋体"/>
                <a:cs typeface="宋体"/>
              </a:rPr>
              <a:t>工</a:t>
            </a:r>
            <a:r>
              <a:rPr dirty="0" sz="1600" spc="-5">
                <a:latin typeface="宋体"/>
                <a:cs typeface="宋体"/>
              </a:rPr>
              <a:t>费单</a:t>
            </a:r>
            <a:r>
              <a:rPr dirty="0" sz="1600" spc="5">
                <a:latin typeface="宋体"/>
                <a:cs typeface="宋体"/>
              </a:rPr>
              <a:t>价</a:t>
            </a:r>
            <a:r>
              <a:rPr dirty="0" sz="1600" spc="-5">
                <a:latin typeface="宋体"/>
                <a:cs typeface="宋体"/>
              </a:rPr>
              <a:t>汇总</a:t>
            </a:r>
            <a:r>
              <a:rPr dirty="0" sz="1600" spc="5">
                <a:latin typeface="宋体"/>
                <a:cs typeface="宋体"/>
              </a:rPr>
              <a:t>表</a:t>
            </a:r>
            <a:r>
              <a:rPr dirty="0" sz="1600" spc="-5">
                <a:latin typeface="宋体"/>
                <a:cs typeface="宋体"/>
              </a:rPr>
              <a:t>；</a:t>
            </a:r>
            <a:endParaRPr sz="1600">
              <a:latin typeface="宋体"/>
              <a:cs typeface="宋体"/>
            </a:endParaRPr>
          </a:p>
          <a:p>
            <a:pPr marL="724535" indent="-306070">
              <a:lnSpc>
                <a:spcPct val="100000"/>
              </a:lnSpc>
              <a:spcBef>
                <a:spcPts val="1200"/>
              </a:spcBef>
              <a:buSzPct val="93750"/>
              <a:buFont typeface="Times New Roman"/>
              <a:buAutoNum type="arabicPeriod"/>
              <a:tabLst>
                <a:tab pos="725170" algn="l"/>
              </a:tabLst>
            </a:pPr>
            <a:r>
              <a:rPr dirty="0" sz="1600" spc="5">
                <a:latin typeface="宋体"/>
                <a:cs typeface="宋体"/>
              </a:rPr>
              <a:t>分</a:t>
            </a:r>
            <a:r>
              <a:rPr dirty="0" sz="1600" spc="-5">
                <a:latin typeface="宋体"/>
                <a:cs typeface="宋体"/>
              </a:rPr>
              <a:t>部分</a:t>
            </a:r>
            <a:r>
              <a:rPr dirty="0" sz="1600" spc="5">
                <a:latin typeface="宋体"/>
                <a:cs typeface="宋体"/>
              </a:rPr>
              <a:t>项</a:t>
            </a:r>
            <a:r>
              <a:rPr dirty="0" sz="1600" spc="-5">
                <a:latin typeface="宋体"/>
                <a:cs typeface="宋体"/>
              </a:rPr>
              <a:t>工程</a:t>
            </a:r>
            <a:r>
              <a:rPr dirty="0" sz="1600" spc="5">
                <a:latin typeface="宋体"/>
                <a:cs typeface="宋体"/>
              </a:rPr>
              <a:t>单</a:t>
            </a:r>
            <a:r>
              <a:rPr dirty="0" sz="1600" spc="-5">
                <a:latin typeface="宋体"/>
                <a:cs typeface="宋体"/>
              </a:rPr>
              <a:t>价分</a:t>
            </a:r>
            <a:r>
              <a:rPr dirty="0" sz="1600" spc="5">
                <a:latin typeface="宋体"/>
                <a:cs typeface="宋体"/>
              </a:rPr>
              <a:t>析</a:t>
            </a:r>
            <a:r>
              <a:rPr dirty="0" sz="1600" spc="-5">
                <a:latin typeface="宋体"/>
                <a:cs typeface="宋体"/>
              </a:rPr>
              <a:t>汇总表；</a:t>
            </a:r>
            <a:endParaRPr sz="1600">
              <a:latin typeface="宋体"/>
              <a:cs typeface="宋体"/>
            </a:endParaRPr>
          </a:p>
          <a:p>
            <a:pPr marL="724535" indent="-306070">
              <a:lnSpc>
                <a:spcPct val="100000"/>
              </a:lnSpc>
              <a:spcBef>
                <a:spcPts val="1200"/>
              </a:spcBef>
              <a:buSzPct val="93750"/>
              <a:buFont typeface="Times New Roman"/>
              <a:buAutoNum type="arabicPeriod"/>
              <a:tabLst>
                <a:tab pos="725170" algn="l"/>
              </a:tabLst>
            </a:pPr>
            <a:r>
              <a:rPr dirty="0" sz="1600" spc="5">
                <a:latin typeface="宋体"/>
                <a:cs typeface="宋体"/>
              </a:rPr>
              <a:t>设</a:t>
            </a:r>
            <a:r>
              <a:rPr dirty="0" sz="1600" spc="-5">
                <a:latin typeface="宋体"/>
                <a:cs typeface="宋体"/>
              </a:rPr>
              <a:t>备购</a:t>
            </a:r>
            <a:r>
              <a:rPr dirty="0" sz="1600" spc="5">
                <a:latin typeface="宋体"/>
                <a:cs typeface="宋体"/>
              </a:rPr>
              <a:t>置</a:t>
            </a:r>
            <a:r>
              <a:rPr dirty="0" sz="1600" spc="-5">
                <a:latin typeface="宋体"/>
                <a:cs typeface="宋体"/>
              </a:rPr>
              <a:t>费预</a:t>
            </a:r>
            <a:r>
              <a:rPr dirty="0" sz="1600" spc="5">
                <a:latin typeface="宋体"/>
                <a:cs typeface="宋体"/>
              </a:rPr>
              <a:t>算</a:t>
            </a:r>
            <a:r>
              <a:rPr dirty="0" sz="1600" spc="-5">
                <a:latin typeface="宋体"/>
                <a:cs typeface="宋体"/>
              </a:rPr>
              <a:t>表；</a:t>
            </a:r>
            <a:endParaRPr sz="1600">
              <a:latin typeface="宋体"/>
              <a:cs typeface="宋体"/>
            </a:endParaRPr>
          </a:p>
          <a:p>
            <a:pPr marL="724535" indent="-306070">
              <a:lnSpc>
                <a:spcPct val="100000"/>
              </a:lnSpc>
              <a:spcBef>
                <a:spcPts val="1200"/>
              </a:spcBef>
              <a:buSzPct val="93750"/>
              <a:buFont typeface="Times New Roman"/>
              <a:buAutoNum type="arabicPeriod"/>
              <a:tabLst>
                <a:tab pos="725170" algn="l"/>
              </a:tabLst>
            </a:pPr>
            <a:r>
              <a:rPr dirty="0" sz="1600" spc="5">
                <a:latin typeface="宋体"/>
                <a:cs typeface="宋体"/>
              </a:rPr>
              <a:t>其</a:t>
            </a:r>
            <a:r>
              <a:rPr dirty="0" sz="1600" spc="-5">
                <a:latin typeface="宋体"/>
                <a:cs typeface="宋体"/>
              </a:rPr>
              <a:t>他费</a:t>
            </a:r>
            <a:r>
              <a:rPr dirty="0" sz="1600" spc="5">
                <a:latin typeface="宋体"/>
                <a:cs typeface="宋体"/>
              </a:rPr>
              <a:t>用</a:t>
            </a:r>
            <a:r>
              <a:rPr dirty="0" sz="1600" spc="-5">
                <a:latin typeface="宋体"/>
                <a:cs typeface="宋体"/>
              </a:rPr>
              <a:t>预算</a:t>
            </a:r>
            <a:r>
              <a:rPr dirty="0" sz="1600" spc="5">
                <a:latin typeface="宋体"/>
                <a:cs typeface="宋体"/>
              </a:rPr>
              <a:t>表</a:t>
            </a:r>
            <a:r>
              <a:rPr dirty="0" sz="1600" spc="-5">
                <a:latin typeface="宋体"/>
                <a:cs typeface="宋体"/>
              </a:rPr>
              <a:t>；</a:t>
            </a:r>
            <a:endParaRPr sz="1600">
              <a:latin typeface="宋体"/>
              <a:cs typeface="宋体"/>
            </a:endParaRPr>
          </a:p>
          <a:p>
            <a:pPr marL="724535" indent="-306070">
              <a:lnSpc>
                <a:spcPct val="100000"/>
              </a:lnSpc>
              <a:spcBef>
                <a:spcPts val="1195"/>
              </a:spcBef>
              <a:buSzPct val="93750"/>
              <a:buFont typeface="Times New Roman"/>
              <a:buAutoNum type="arabicPeriod"/>
              <a:tabLst>
                <a:tab pos="725170" algn="l"/>
              </a:tabLst>
            </a:pPr>
            <a:r>
              <a:rPr dirty="0" sz="1600" spc="5">
                <a:latin typeface="宋体"/>
                <a:cs typeface="宋体"/>
              </a:rPr>
              <a:t>工</a:t>
            </a:r>
            <a:r>
              <a:rPr dirty="0" sz="1600" spc="-5">
                <a:latin typeface="宋体"/>
                <a:cs typeface="宋体"/>
              </a:rPr>
              <a:t>程勘</a:t>
            </a:r>
            <a:r>
              <a:rPr dirty="0" sz="1600" spc="5">
                <a:latin typeface="宋体"/>
                <a:cs typeface="宋体"/>
              </a:rPr>
              <a:t>查</a:t>
            </a:r>
            <a:r>
              <a:rPr dirty="0" sz="1600" spc="-5">
                <a:latin typeface="宋体"/>
                <a:cs typeface="宋体"/>
              </a:rPr>
              <a:t>费预</a:t>
            </a:r>
            <a:r>
              <a:rPr dirty="0" sz="1600" spc="5">
                <a:latin typeface="宋体"/>
                <a:cs typeface="宋体"/>
              </a:rPr>
              <a:t>算</a:t>
            </a:r>
            <a:r>
              <a:rPr dirty="0" sz="1600">
                <a:latin typeface="宋体"/>
                <a:cs typeface="宋体"/>
              </a:rPr>
              <a:t>表</a:t>
            </a:r>
            <a:r>
              <a:rPr dirty="0" sz="1600" spc="-5">
                <a:latin typeface="宋体"/>
                <a:cs typeface="宋体"/>
              </a:rPr>
              <a:t>；</a:t>
            </a:r>
            <a:endParaRPr sz="16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3340" rIns="0" bIns="0" rtlCol="0" vert="horz">
            <a:spAutoFit/>
          </a:bodyPr>
          <a:lstStyle/>
          <a:p>
            <a:pPr marL="46355">
              <a:lnSpc>
                <a:spcPct val="100000"/>
              </a:lnSpc>
              <a:spcBef>
                <a:spcPts val="420"/>
              </a:spcBef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068120" y="969009"/>
            <a:ext cx="5461635" cy="85909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826769" indent="-408305">
              <a:lnSpc>
                <a:spcPct val="100000"/>
              </a:lnSpc>
              <a:spcBef>
                <a:spcPts val="95"/>
              </a:spcBef>
              <a:buSzPct val="93750"/>
              <a:buFont typeface="Times New Roman"/>
              <a:buAutoNum type="arabicPeriod" startAt="10"/>
              <a:tabLst>
                <a:tab pos="827405" algn="l"/>
              </a:tabLst>
            </a:pPr>
            <a:r>
              <a:rPr dirty="0" sz="1600" spc="-5">
                <a:latin typeface="宋体"/>
                <a:cs typeface="宋体"/>
              </a:rPr>
              <a:t>不</a:t>
            </a:r>
            <a:r>
              <a:rPr dirty="0" sz="1600" spc="5">
                <a:latin typeface="宋体"/>
                <a:cs typeface="宋体"/>
              </a:rPr>
              <a:t>可</a:t>
            </a:r>
            <a:r>
              <a:rPr dirty="0" sz="1600" spc="-5">
                <a:latin typeface="宋体"/>
                <a:cs typeface="宋体"/>
              </a:rPr>
              <a:t>预见费</a:t>
            </a:r>
            <a:r>
              <a:rPr dirty="0" sz="1600" spc="5">
                <a:latin typeface="宋体"/>
                <a:cs typeface="宋体"/>
              </a:rPr>
              <a:t>预</a:t>
            </a:r>
            <a:r>
              <a:rPr dirty="0" sz="1600" spc="-5">
                <a:latin typeface="宋体"/>
                <a:cs typeface="宋体"/>
              </a:rPr>
              <a:t>算表；</a:t>
            </a:r>
            <a:endParaRPr sz="1600">
              <a:latin typeface="宋体"/>
              <a:cs typeface="宋体"/>
            </a:endParaRPr>
          </a:p>
          <a:p>
            <a:pPr marL="819150" indent="-400685">
              <a:lnSpc>
                <a:spcPct val="100000"/>
              </a:lnSpc>
              <a:spcBef>
                <a:spcPts val="1200"/>
              </a:spcBef>
              <a:buSzPct val="93750"/>
              <a:buFont typeface="Times New Roman"/>
              <a:buAutoNum type="arabicPeriod" startAt="10"/>
              <a:tabLst>
                <a:tab pos="819785" algn="l"/>
              </a:tabLst>
            </a:pPr>
            <a:r>
              <a:rPr dirty="0" sz="1600" spc="-5">
                <a:latin typeface="宋体"/>
                <a:cs typeface="宋体"/>
              </a:rPr>
              <a:t>监</a:t>
            </a:r>
            <a:r>
              <a:rPr dirty="0" sz="1600" spc="5">
                <a:latin typeface="宋体"/>
                <a:cs typeface="宋体"/>
              </a:rPr>
              <a:t>测</a:t>
            </a:r>
            <a:r>
              <a:rPr dirty="0" sz="1600" spc="-5">
                <a:latin typeface="宋体"/>
                <a:cs typeface="宋体"/>
              </a:rPr>
              <a:t>费用预</a:t>
            </a:r>
            <a:r>
              <a:rPr dirty="0" sz="1600" spc="5">
                <a:latin typeface="宋体"/>
                <a:cs typeface="宋体"/>
              </a:rPr>
              <a:t>算</a:t>
            </a:r>
            <a:r>
              <a:rPr dirty="0" sz="1600" spc="-5">
                <a:latin typeface="宋体"/>
                <a:cs typeface="宋体"/>
              </a:rPr>
              <a:t>表；</a:t>
            </a:r>
            <a:endParaRPr sz="1600">
              <a:latin typeface="宋体"/>
              <a:cs typeface="宋体"/>
            </a:endParaRPr>
          </a:p>
          <a:p>
            <a:pPr marL="826769" indent="-408305">
              <a:lnSpc>
                <a:spcPct val="100000"/>
              </a:lnSpc>
              <a:spcBef>
                <a:spcPts val="1200"/>
              </a:spcBef>
              <a:buSzPct val="93750"/>
              <a:buFont typeface="Times New Roman"/>
              <a:buAutoNum type="arabicPeriod" startAt="10"/>
              <a:tabLst>
                <a:tab pos="827405" algn="l"/>
              </a:tabLst>
            </a:pPr>
            <a:r>
              <a:rPr dirty="0" sz="1600" spc="-5">
                <a:latin typeface="宋体"/>
                <a:cs typeface="宋体"/>
              </a:rPr>
              <a:t>预</a:t>
            </a:r>
            <a:r>
              <a:rPr dirty="0" sz="1600" spc="5">
                <a:latin typeface="宋体"/>
                <a:cs typeface="宋体"/>
              </a:rPr>
              <a:t>算</a:t>
            </a:r>
            <a:r>
              <a:rPr dirty="0" sz="1600" spc="-5">
                <a:latin typeface="宋体"/>
                <a:cs typeface="宋体"/>
              </a:rPr>
              <a:t>附表；</a:t>
            </a:r>
            <a:endParaRPr sz="1600">
              <a:latin typeface="宋体"/>
              <a:cs typeface="宋体"/>
            </a:endParaRPr>
          </a:p>
          <a:p>
            <a:pPr marL="826769" indent="-408305">
              <a:lnSpc>
                <a:spcPct val="100000"/>
              </a:lnSpc>
              <a:spcBef>
                <a:spcPts val="1200"/>
              </a:spcBef>
              <a:buSzPct val="93750"/>
              <a:buFont typeface="Times New Roman"/>
              <a:buAutoNum type="arabicPeriod" startAt="10"/>
              <a:tabLst>
                <a:tab pos="827405" algn="l"/>
              </a:tabLst>
            </a:pPr>
            <a:r>
              <a:rPr dirty="0" sz="1600" spc="-5">
                <a:latin typeface="宋体"/>
                <a:cs typeface="宋体"/>
              </a:rPr>
              <a:t>工</a:t>
            </a:r>
            <a:r>
              <a:rPr dirty="0" sz="1600" spc="5">
                <a:latin typeface="宋体"/>
                <a:cs typeface="宋体"/>
              </a:rPr>
              <a:t>程</a:t>
            </a:r>
            <a:r>
              <a:rPr dirty="0" sz="1600" spc="-5">
                <a:latin typeface="宋体"/>
                <a:cs typeface="宋体"/>
              </a:rPr>
              <a:t>量计算</a:t>
            </a:r>
            <a:r>
              <a:rPr dirty="0" sz="1600" spc="5">
                <a:latin typeface="宋体"/>
                <a:cs typeface="宋体"/>
              </a:rPr>
              <a:t>式</a:t>
            </a:r>
            <a:r>
              <a:rPr dirty="0" sz="1600" spc="-5">
                <a:latin typeface="宋体"/>
                <a:cs typeface="宋体"/>
              </a:rPr>
              <a:t>汇总</a:t>
            </a:r>
            <a:r>
              <a:rPr dirty="0" sz="1600" spc="5">
                <a:latin typeface="宋体"/>
                <a:cs typeface="宋体"/>
              </a:rPr>
              <a:t>表</a:t>
            </a:r>
            <a:r>
              <a:rPr dirty="0" sz="1600" spc="-5">
                <a:latin typeface="宋体"/>
                <a:cs typeface="宋体"/>
              </a:rPr>
              <a:t>。</a:t>
            </a:r>
            <a:endParaRPr sz="1600">
              <a:latin typeface="宋体"/>
              <a:cs typeface="宋体"/>
            </a:endParaRPr>
          </a:p>
          <a:p>
            <a:pPr marL="12700" marR="104139" indent="408305">
              <a:lnSpc>
                <a:spcPct val="162500"/>
              </a:lnSpc>
              <a:tabLst>
                <a:tab pos="1246505" algn="l"/>
              </a:tabLst>
            </a:pPr>
            <a:r>
              <a:rPr dirty="0" sz="1600" spc="15" b="1">
                <a:latin typeface="Microsoft JhengHei"/>
                <a:cs typeface="Microsoft JhengHei"/>
              </a:rPr>
              <a:t>第九</a:t>
            </a:r>
            <a:r>
              <a:rPr dirty="0" sz="1600" spc="-5" b="1">
                <a:latin typeface="Microsoft JhengHei"/>
                <a:cs typeface="Microsoft JhengHei"/>
              </a:rPr>
              <a:t>条</a:t>
            </a:r>
            <a:r>
              <a:rPr dirty="0" sz="1600" b="1">
                <a:latin typeface="Microsoft JhengHei"/>
                <a:cs typeface="Microsoft JhengHei"/>
              </a:rPr>
              <a:t>	</a:t>
            </a:r>
            <a:r>
              <a:rPr dirty="0" sz="1600" spc="15">
                <a:latin typeface="宋体"/>
                <a:cs typeface="宋体"/>
              </a:rPr>
              <a:t>预</a:t>
            </a:r>
            <a:r>
              <a:rPr dirty="0" sz="1600" spc="5">
                <a:latin typeface="宋体"/>
                <a:cs typeface="宋体"/>
              </a:rPr>
              <a:t>算表</a:t>
            </a:r>
            <a:r>
              <a:rPr dirty="0" sz="1600" spc="15">
                <a:latin typeface="宋体"/>
                <a:cs typeface="宋体"/>
              </a:rPr>
              <a:t>附件主</a:t>
            </a:r>
            <a:r>
              <a:rPr dirty="0" sz="1600" spc="5">
                <a:latin typeface="宋体"/>
                <a:cs typeface="宋体"/>
              </a:rPr>
              <a:t>要</a:t>
            </a:r>
            <a:r>
              <a:rPr dirty="0" sz="1600" spc="15">
                <a:latin typeface="宋体"/>
                <a:cs typeface="宋体"/>
              </a:rPr>
              <a:t>包</a:t>
            </a:r>
            <a:r>
              <a:rPr dirty="0" sz="1600" spc="5">
                <a:latin typeface="宋体"/>
                <a:cs typeface="宋体"/>
              </a:rPr>
              <a:t>括材</a:t>
            </a:r>
            <a:r>
              <a:rPr dirty="0" sz="1600" spc="15">
                <a:latin typeface="宋体"/>
                <a:cs typeface="宋体"/>
              </a:rPr>
              <a:t>料预算</a:t>
            </a:r>
            <a:r>
              <a:rPr dirty="0" sz="1600" spc="5">
                <a:latin typeface="宋体"/>
                <a:cs typeface="宋体"/>
              </a:rPr>
              <a:t>价</a:t>
            </a:r>
            <a:r>
              <a:rPr dirty="0" sz="1600" spc="15">
                <a:latin typeface="宋体"/>
                <a:cs typeface="宋体"/>
              </a:rPr>
              <a:t>格</a:t>
            </a:r>
            <a:r>
              <a:rPr dirty="0" sz="1600" spc="5">
                <a:latin typeface="宋体"/>
                <a:cs typeface="宋体"/>
              </a:rPr>
              <a:t>信息</a:t>
            </a:r>
            <a:r>
              <a:rPr dirty="0" sz="1600" spc="15">
                <a:latin typeface="宋体"/>
                <a:cs typeface="宋体"/>
              </a:rPr>
              <a:t>文件</a:t>
            </a:r>
            <a:r>
              <a:rPr dirty="0" sz="1600" spc="-5">
                <a:latin typeface="宋体"/>
                <a:cs typeface="宋体"/>
              </a:rPr>
              <a:t>及 </a:t>
            </a:r>
            <a:r>
              <a:rPr dirty="0" sz="1600" spc="15">
                <a:latin typeface="宋体"/>
                <a:cs typeface="宋体"/>
              </a:rPr>
              <a:t>其他材</a:t>
            </a:r>
            <a:r>
              <a:rPr dirty="0" sz="1600" spc="5">
                <a:latin typeface="宋体"/>
                <a:cs typeface="宋体"/>
              </a:rPr>
              <a:t>料</a:t>
            </a:r>
            <a:r>
              <a:rPr dirty="0" sz="1600" spc="15">
                <a:latin typeface="宋体"/>
                <a:cs typeface="宋体"/>
              </a:rPr>
              <a:t>询价</a:t>
            </a:r>
            <a:r>
              <a:rPr dirty="0" sz="1600" spc="5">
                <a:latin typeface="宋体"/>
                <a:cs typeface="宋体"/>
              </a:rPr>
              <a:t>依</a:t>
            </a:r>
            <a:r>
              <a:rPr dirty="0" sz="1600" spc="15">
                <a:latin typeface="宋体"/>
                <a:cs typeface="宋体"/>
              </a:rPr>
              <a:t>据证明</a:t>
            </a:r>
            <a:r>
              <a:rPr dirty="0" sz="1600" spc="5">
                <a:latin typeface="宋体"/>
                <a:cs typeface="宋体"/>
              </a:rPr>
              <a:t>文</a:t>
            </a:r>
            <a:r>
              <a:rPr dirty="0" sz="1600" spc="15">
                <a:latin typeface="宋体"/>
                <a:cs typeface="宋体"/>
              </a:rPr>
              <a:t>件、</a:t>
            </a:r>
            <a:r>
              <a:rPr dirty="0" sz="1600" spc="5">
                <a:latin typeface="宋体"/>
                <a:cs typeface="宋体"/>
              </a:rPr>
              <a:t>设</a:t>
            </a:r>
            <a:r>
              <a:rPr dirty="0" sz="1600" spc="15">
                <a:latin typeface="宋体"/>
                <a:cs typeface="宋体"/>
              </a:rPr>
              <a:t>备购置</a:t>
            </a:r>
            <a:r>
              <a:rPr dirty="0" sz="1600" spc="5">
                <a:latin typeface="宋体"/>
                <a:cs typeface="宋体"/>
              </a:rPr>
              <a:t>价</a:t>
            </a:r>
            <a:r>
              <a:rPr dirty="0" sz="1600" spc="15">
                <a:latin typeface="宋体"/>
                <a:cs typeface="宋体"/>
              </a:rPr>
              <a:t>格依</a:t>
            </a:r>
            <a:r>
              <a:rPr dirty="0" sz="1600" spc="5">
                <a:latin typeface="宋体"/>
                <a:cs typeface="宋体"/>
              </a:rPr>
              <a:t>据</a:t>
            </a:r>
            <a:r>
              <a:rPr dirty="0" sz="1600" spc="15">
                <a:latin typeface="宋体"/>
                <a:cs typeface="宋体"/>
              </a:rPr>
              <a:t>文件、</a:t>
            </a:r>
            <a:r>
              <a:rPr dirty="0" sz="1600" spc="45">
                <a:latin typeface="宋体"/>
                <a:cs typeface="宋体"/>
              </a:rPr>
              <a:t>其</a:t>
            </a:r>
            <a:r>
              <a:rPr dirty="0" sz="1600" spc="-5">
                <a:latin typeface="宋体"/>
                <a:cs typeface="宋体"/>
              </a:rPr>
              <a:t>他</a:t>
            </a:r>
            <a:endParaRPr sz="160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1205"/>
              </a:spcBef>
            </a:pPr>
            <a:r>
              <a:rPr dirty="0" sz="1600" spc="5">
                <a:latin typeface="宋体"/>
                <a:cs typeface="宋体"/>
              </a:rPr>
              <a:t>与</a:t>
            </a:r>
            <a:r>
              <a:rPr dirty="0" sz="1600" spc="-5">
                <a:latin typeface="宋体"/>
                <a:cs typeface="宋体"/>
              </a:rPr>
              <a:t>预算</a:t>
            </a:r>
            <a:r>
              <a:rPr dirty="0" sz="1600" spc="5">
                <a:latin typeface="宋体"/>
                <a:cs typeface="宋体"/>
              </a:rPr>
              <a:t>编</a:t>
            </a:r>
            <a:r>
              <a:rPr dirty="0" sz="1600" spc="-5">
                <a:latin typeface="宋体"/>
                <a:cs typeface="宋体"/>
              </a:rPr>
              <a:t>制相关</a:t>
            </a:r>
            <a:r>
              <a:rPr dirty="0" sz="1600" spc="5">
                <a:latin typeface="宋体"/>
                <a:cs typeface="宋体"/>
              </a:rPr>
              <a:t>的</a:t>
            </a:r>
            <a:r>
              <a:rPr dirty="0" sz="1600" spc="-5">
                <a:latin typeface="宋体"/>
                <a:cs typeface="宋体"/>
              </a:rPr>
              <a:t>附件</a:t>
            </a:r>
            <a:r>
              <a:rPr dirty="0" sz="1600" spc="5">
                <a:latin typeface="宋体"/>
                <a:cs typeface="宋体"/>
              </a:rPr>
              <a:t>文</a:t>
            </a:r>
            <a:r>
              <a:rPr dirty="0" sz="1600" spc="-5">
                <a:latin typeface="宋体"/>
                <a:cs typeface="宋体"/>
              </a:rPr>
              <a:t>件。</a:t>
            </a:r>
            <a:endParaRPr sz="1600">
              <a:latin typeface="宋体"/>
              <a:cs typeface="宋体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150">
              <a:latin typeface="Times New Roman"/>
              <a:cs typeface="Times New Roman"/>
            </a:endParaRPr>
          </a:p>
          <a:p>
            <a:pPr algn="ctr" marR="93345">
              <a:lnSpc>
                <a:spcPct val="100000"/>
              </a:lnSpc>
              <a:tabLst>
                <a:tab pos="812165" algn="l"/>
              </a:tabLst>
            </a:pPr>
            <a:r>
              <a:rPr dirty="0" sz="1600" spc="5">
                <a:latin typeface="黑体"/>
                <a:cs typeface="黑体"/>
              </a:rPr>
              <a:t>第</a:t>
            </a:r>
            <a:r>
              <a:rPr dirty="0" sz="1600" spc="-5">
                <a:latin typeface="黑体"/>
                <a:cs typeface="黑体"/>
              </a:rPr>
              <a:t>三章	</a:t>
            </a:r>
            <a:r>
              <a:rPr dirty="0" sz="1600" spc="5">
                <a:latin typeface="黑体"/>
                <a:cs typeface="黑体"/>
              </a:rPr>
              <a:t>项</a:t>
            </a:r>
            <a:r>
              <a:rPr dirty="0" sz="1600" spc="-5">
                <a:latin typeface="黑体"/>
                <a:cs typeface="黑体"/>
              </a:rPr>
              <a:t>目建</a:t>
            </a:r>
            <a:r>
              <a:rPr dirty="0" sz="1600" spc="5">
                <a:latin typeface="黑体"/>
                <a:cs typeface="黑体"/>
              </a:rPr>
              <a:t>设</a:t>
            </a:r>
            <a:r>
              <a:rPr dirty="0" sz="1600" spc="-5">
                <a:latin typeface="黑体"/>
                <a:cs typeface="黑体"/>
              </a:rPr>
              <a:t>费用</a:t>
            </a:r>
            <a:r>
              <a:rPr dirty="0" sz="1600" spc="5">
                <a:latin typeface="黑体"/>
                <a:cs typeface="黑体"/>
              </a:rPr>
              <a:t>组</a:t>
            </a:r>
            <a:r>
              <a:rPr dirty="0" sz="1600" spc="-5">
                <a:latin typeface="黑体"/>
                <a:cs typeface="黑体"/>
              </a:rPr>
              <a:t>成</a:t>
            </a:r>
            <a:endParaRPr sz="1600">
              <a:latin typeface="黑体"/>
              <a:cs typeface="黑体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 marL="12700" marR="109855" indent="408305">
              <a:lnSpc>
                <a:spcPct val="162600"/>
              </a:lnSpc>
              <a:spcBef>
                <a:spcPts val="1280"/>
              </a:spcBef>
              <a:tabLst>
                <a:tab pos="1246505" algn="l"/>
              </a:tabLst>
            </a:pPr>
            <a:r>
              <a:rPr dirty="0" sz="1600" spc="15" b="1">
                <a:latin typeface="Microsoft JhengHei"/>
                <a:cs typeface="Microsoft JhengHei"/>
              </a:rPr>
              <a:t>第十</a:t>
            </a:r>
            <a:r>
              <a:rPr dirty="0" sz="1600" spc="-5" b="1">
                <a:latin typeface="Microsoft JhengHei"/>
                <a:cs typeface="Microsoft JhengHei"/>
              </a:rPr>
              <a:t>条</a:t>
            </a:r>
            <a:r>
              <a:rPr dirty="0" sz="1600" b="1">
                <a:latin typeface="Microsoft JhengHei"/>
                <a:cs typeface="Microsoft JhengHei"/>
              </a:rPr>
              <a:t>	</a:t>
            </a:r>
            <a:r>
              <a:rPr dirty="0" sz="1600" spc="15">
                <a:latin typeface="宋体"/>
                <a:cs typeface="宋体"/>
              </a:rPr>
              <a:t>项</a:t>
            </a:r>
            <a:r>
              <a:rPr dirty="0" sz="1600" spc="5">
                <a:latin typeface="宋体"/>
                <a:cs typeface="宋体"/>
              </a:rPr>
              <a:t>目建</a:t>
            </a:r>
            <a:r>
              <a:rPr dirty="0" sz="1600" spc="15">
                <a:latin typeface="宋体"/>
                <a:cs typeface="宋体"/>
              </a:rPr>
              <a:t>设费用</a:t>
            </a:r>
            <a:r>
              <a:rPr dirty="0" sz="1600" spc="5">
                <a:latin typeface="宋体"/>
                <a:cs typeface="宋体"/>
              </a:rPr>
              <a:t>包</a:t>
            </a:r>
            <a:r>
              <a:rPr dirty="0" sz="1600" spc="15">
                <a:latin typeface="宋体"/>
                <a:cs typeface="宋体"/>
              </a:rPr>
              <a:t>括</a:t>
            </a:r>
            <a:r>
              <a:rPr dirty="0" sz="1600" spc="5">
                <a:latin typeface="宋体"/>
                <a:cs typeface="宋体"/>
              </a:rPr>
              <a:t>工程</a:t>
            </a:r>
            <a:r>
              <a:rPr dirty="0" sz="1600" spc="15">
                <a:latin typeface="宋体"/>
                <a:cs typeface="宋体"/>
              </a:rPr>
              <a:t>施工费</a:t>
            </a:r>
            <a:r>
              <a:rPr dirty="0" sz="1600" spc="5">
                <a:latin typeface="宋体"/>
                <a:cs typeface="宋体"/>
              </a:rPr>
              <a:t>、</a:t>
            </a:r>
            <a:r>
              <a:rPr dirty="0" sz="1600" spc="15">
                <a:latin typeface="宋体"/>
                <a:cs typeface="宋体"/>
              </a:rPr>
              <a:t>设</a:t>
            </a:r>
            <a:r>
              <a:rPr dirty="0" sz="1600" spc="5">
                <a:latin typeface="宋体"/>
                <a:cs typeface="宋体"/>
              </a:rPr>
              <a:t>备购</a:t>
            </a:r>
            <a:r>
              <a:rPr dirty="0" sz="1600" spc="15">
                <a:latin typeface="宋体"/>
                <a:cs typeface="宋体"/>
              </a:rPr>
              <a:t>置费</a:t>
            </a:r>
            <a:r>
              <a:rPr dirty="0" sz="1600" spc="-5">
                <a:latin typeface="宋体"/>
                <a:cs typeface="宋体"/>
              </a:rPr>
              <a:t>、 </a:t>
            </a:r>
            <a:r>
              <a:rPr dirty="0" sz="1600" spc="5">
                <a:latin typeface="宋体"/>
                <a:cs typeface="宋体"/>
              </a:rPr>
              <a:t>其</a:t>
            </a:r>
            <a:r>
              <a:rPr dirty="0" sz="1600" spc="-5">
                <a:latin typeface="宋体"/>
                <a:cs typeface="宋体"/>
              </a:rPr>
              <a:t>他费</a:t>
            </a:r>
            <a:r>
              <a:rPr dirty="0" sz="1600" spc="5">
                <a:latin typeface="宋体"/>
                <a:cs typeface="宋体"/>
              </a:rPr>
              <a:t>用</a:t>
            </a:r>
            <a:r>
              <a:rPr dirty="0" sz="1600" spc="-5">
                <a:latin typeface="宋体"/>
                <a:cs typeface="宋体"/>
              </a:rPr>
              <a:t>和不可</a:t>
            </a:r>
            <a:r>
              <a:rPr dirty="0" sz="1600" spc="5">
                <a:latin typeface="宋体"/>
                <a:cs typeface="宋体"/>
              </a:rPr>
              <a:t>预</a:t>
            </a:r>
            <a:r>
              <a:rPr dirty="0" sz="1600" spc="-5">
                <a:latin typeface="宋体"/>
                <a:cs typeface="宋体"/>
              </a:rPr>
              <a:t>见费。</a:t>
            </a:r>
            <a:endParaRPr sz="1600">
              <a:latin typeface="宋体"/>
              <a:cs typeface="宋体"/>
            </a:endParaRPr>
          </a:p>
          <a:p>
            <a:pPr marL="12700" marR="107950" indent="408305">
              <a:lnSpc>
                <a:spcPct val="162500"/>
              </a:lnSpc>
              <a:tabLst>
                <a:tab pos="1452880" algn="l"/>
              </a:tabLst>
            </a:pPr>
            <a:r>
              <a:rPr dirty="0" sz="1600" spc="15" b="1">
                <a:latin typeface="Microsoft JhengHei"/>
                <a:cs typeface="Microsoft JhengHei"/>
              </a:rPr>
              <a:t>第十</a:t>
            </a:r>
            <a:r>
              <a:rPr dirty="0" sz="1600" spc="30" b="1">
                <a:latin typeface="Microsoft JhengHei"/>
                <a:cs typeface="Microsoft JhengHei"/>
              </a:rPr>
              <a:t>一</a:t>
            </a:r>
            <a:r>
              <a:rPr dirty="0" sz="1600" spc="-5" b="1">
                <a:latin typeface="Microsoft JhengHei"/>
                <a:cs typeface="Microsoft JhengHei"/>
              </a:rPr>
              <a:t>条</a:t>
            </a:r>
            <a:r>
              <a:rPr dirty="0" sz="1600" b="1">
                <a:latin typeface="Microsoft JhengHei"/>
                <a:cs typeface="Microsoft JhengHei"/>
              </a:rPr>
              <a:t>	</a:t>
            </a:r>
            <a:r>
              <a:rPr dirty="0" sz="1600" spc="15">
                <a:latin typeface="宋体"/>
                <a:cs typeface="宋体"/>
              </a:rPr>
              <a:t>工</a:t>
            </a:r>
            <a:r>
              <a:rPr dirty="0" sz="1600" spc="5">
                <a:latin typeface="宋体"/>
                <a:cs typeface="宋体"/>
              </a:rPr>
              <a:t>程</a:t>
            </a:r>
            <a:r>
              <a:rPr dirty="0" sz="1600" spc="15">
                <a:latin typeface="宋体"/>
                <a:cs typeface="宋体"/>
              </a:rPr>
              <a:t>施工</a:t>
            </a:r>
            <a:r>
              <a:rPr dirty="0" sz="1600" spc="5">
                <a:latin typeface="宋体"/>
                <a:cs typeface="宋体"/>
              </a:rPr>
              <a:t>费</a:t>
            </a:r>
            <a:r>
              <a:rPr dirty="0" sz="1600" spc="15">
                <a:latin typeface="宋体"/>
                <a:cs typeface="宋体"/>
              </a:rPr>
              <a:t>由直</a:t>
            </a:r>
            <a:r>
              <a:rPr dirty="0" sz="1600" spc="5">
                <a:latin typeface="宋体"/>
                <a:cs typeface="宋体"/>
              </a:rPr>
              <a:t>接费</a:t>
            </a:r>
            <a:r>
              <a:rPr dirty="0" sz="1600" spc="15">
                <a:latin typeface="宋体"/>
                <a:cs typeface="宋体"/>
              </a:rPr>
              <a:t>、间</a:t>
            </a:r>
            <a:r>
              <a:rPr dirty="0" sz="1600" spc="5">
                <a:latin typeface="宋体"/>
                <a:cs typeface="宋体"/>
              </a:rPr>
              <a:t>接</a:t>
            </a:r>
            <a:r>
              <a:rPr dirty="0" sz="1600" spc="15">
                <a:latin typeface="宋体"/>
                <a:cs typeface="宋体"/>
              </a:rPr>
              <a:t>费、</a:t>
            </a:r>
            <a:r>
              <a:rPr dirty="0" sz="1600" spc="5">
                <a:latin typeface="宋体"/>
                <a:cs typeface="宋体"/>
              </a:rPr>
              <a:t>利润</a:t>
            </a:r>
            <a:r>
              <a:rPr dirty="0" sz="1600" spc="15">
                <a:latin typeface="宋体"/>
                <a:cs typeface="宋体"/>
              </a:rPr>
              <a:t>、税</a:t>
            </a:r>
            <a:r>
              <a:rPr dirty="0" sz="1600" spc="-5">
                <a:latin typeface="宋体"/>
                <a:cs typeface="宋体"/>
              </a:rPr>
              <a:t>金 </a:t>
            </a:r>
            <a:r>
              <a:rPr dirty="0" sz="1600" spc="5">
                <a:latin typeface="宋体"/>
                <a:cs typeface="宋体"/>
              </a:rPr>
              <a:t>组</a:t>
            </a:r>
            <a:r>
              <a:rPr dirty="0" sz="1600" spc="-5">
                <a:latin typeface="宋体"/>
                <a:cs typeface="宋体"/>
              </a:rPr>
              <a:t>成。</a:t>
            </a:r>
            <a:r>
              <a:rPr dirty="0" sz="1600" spc="5">
                <a:latin typeface="宋体"/>
                <a:cs typeface="宋体"/>
              </a:rPr>
              <a:t>应</a:t>
            </a:r>
            <a:r>
              <a:rPr dirty="0" sz="1600" spc="-5">
                <a:latin typeface="宋体"/>
                <a:cs typeface="宋体"/>
              </a:rPr>
              <a:t>对直接</a:t>
            </a:r>
            <a:r>
              <a:rPr dirty="0" sz="1600" spc="5">
                <a:latin typeface="宋体"/>
                <a:cs typeface="宋体"/>
              </a:rPr>
              <a:t>费</a:t>
            </a:r>
            <a:r>
              <a:rPr dirty="0" sz="1600" spc="-5">
                <a:latin typeface="宋体"/>
                <a:cs typeface="宋体"/>
              </a:rPr>
              <a:t>、间</a:t>
            </a:r>
            <a:r>
              <a:rPr dirty="0" sz="1600" spc="5">
                <a:latin typeface="宋体"/>
                <a:cs typeface="宋体"/>
              </a:rPr>
              <a:t>接</a:t>
            </a:r>
            <a:r>
              <a:rPr dirty="0" sz="1600" spc="-5">
                <a:latin typeface="宋体"/>
                <a:cs typeface="宋体"/>
              </a:rPr>
              <a:t>费、利</a:t>
            </a:r>
            <a:r>
              <a:rPr dirty="0" sz="1600" spc="5">
                <a:latin typeface="宋体"/>
                <a:cs typeface="宋体"/>
              </a:rPr>
              <a:t>润</a:t>
            </a:r>
            <a:r>
              <a:rPr dirty="0" sz="1600" spc="-5">
                <a:latin typeface="宋体"/>
                <a:cs typeface="宋体"/>
              </a:rPr>
              <a:t>、税</a:t>
            </a:r>
            <a:r>
              <a:rPr dirty="0" sz="1600" spc="5">
                <a:latin typeface="宋体"/>
                <a:cs typeface="宋体"/>
              </a:rPr>
              <a:t>金</a:t>
            </a:r>
            <a:r>
              <a:rPr dirty="0" sz="1600" spc="-5">
                <a:latin typeface="宋体"/>
                <a:cs typeface="宋体"/>
              </a:rPr>
              <a:t>逐项加</a:t>
            </a:r>
            <a:r>
              <a:rPr dirty="0" sz="1600" spc="5">
                <a:latin typeface="宋体"/>
                <a:cs typeface="宋体"/>
              </a:rPr>
              <a:t>以</a:t>
            </a:r>
            <a:r>
              <a:rPr dirty="0" sz="1600" spc="-5">
                <a:latin typeface="宋体"/>
                <a:cs typeface="宋体"/>
              </a:rPr>
              <a:t>说明。</a:t>
            </a:r>
            <a:endParaRPr sz="1600">
              <a:latin typeface="宋体"/>
              <a:cs typeface="宋体"/>
            </a:endParaRPr>
          </a:p>
          <a:p>
            <a:pPr marL="12700" marR="107950" indent="408305">
              <a:lnSpc>
                <a:spcPct val="162500"/>
              </a:lnSpc>
              <a:tabLst>
                <a:tab pos="1452880" algn="l"/>
              </a:tabLst>
            </a:pPr>
            <a:r>
              <a:rPr dirty="0" sz="1600" spc="15" b="1">
                <a:latin typeface="Microsoft JhengHei"/>
                <a:cs typeface="Microsoft JhengHei"/>
              </a:rPr>
              <a:t>第十</a:t>
            </a:r>
            <a:r>
              <a:rPr dirty="0" sz="1600" spc="30" b="1">
                <a:latin typeface="Microsoft JhengHei"/>
                <a:cs typeface="Microsoft JhengHei"/>
              </a:rPr>
              <a:t>二</a:t>
            </a:r>
            <a:r>
              <a:rPr dirty="0" sz="1600" spc="-5" b="1">
                <a:latin typeface="Microsoft JhengHei"/>
                <a:cs typeface="Microsoft JhengHei"/>
              </a:rPr>
              <a:t>条</a:t>
            </a:r>
            <a:r>
              <a:rPr dirty="0" sz="1600" b="1">
                <a:latin typeface="Microsoft JhengHei"/>
                <a:cs typeface="Microsoft JhengHei"/>
              </a:rPr>
              <a:t>	</a:t>
            </a:r>
            <a:r>
              <a:rPr dirty="0" sz="1600" spc="15">
                <a:latin typeface="宋体"/>
                <a:cs typeface="宋体"/>
              </a:rPr>
              <a:t>设</a:t>
            </a:r>
            <a:r>
              <a:rPr dirty="0" sz="1600" spc="5">
                <a:latin typeface="宋体"/>
                <a:cs typeface="宋体"/>
              </a:rPr>
              <a:t>备</a:t>
            </a:r>
            <a:r>
              <a:rPr dirty="0" sz="1600" spc="15">
                <a:latin typeface="宋体"/>
                <a:cs typeface="宋体"/>
              </a:rPr>
              <a:t>购置</a:t>
            </a:r>
            <a:r>
              <a:rPr dirty="0" sz="1600" spc="5">
                <a:latin typeface="宋体"/>
                <a:cs typeface="宋体"/>
              </a:rPr>
              <a:t>费</a:t>
            </a:r>
            <a:r>
              <a:rPr dirty="0" sz="1600" spc="15">
                <a:latin typeface="宋体"/>
                <a:cs typeface="宋体"/>
              </a:rPr>
              <a:t>包括</a:t>
            </a:r>
            <a:r>
              <a:rPr dirty="0" sz="1600" spc="5">
                <a:latin typeface="宋体"/>
                <a:cs typeface="宋体"/>
              </a:rPr>
              <a:t>设备</a:t>
            </a:r>
            <a:r>
              <a:rPr dirty="0" sz="1600" spc="15">
                <a:latin typeface="宋体"/>
                <a:cs typeface="宋体"/>
              </a:rPr>
              <a:t>原价</a:t>
            </a:r>
            <a:r>
              <a:rPr dirty="0" sz="1600" spc="5">
                <a:latin typeface="宋体"/>
                <a:cs typeface="宋体"/>
              </a:rPr>
              <a:t>、</a:t>
            </a:r>
            <a:r>
              <a:rPr dirty="0" sz="1600" spc="15">
                <a:latin typeface="宋体"/>
                <a:cs typeface="宋体"/>
              </a:rPr>
              <a:t>运杂</a:t>
            </a:r>
            <a:r>
              <a:rPr dirty="0" sz="1600" spc="5">
                <a:latin typeface="宋体"/>
                <a:cs typeface="宋体"/>
              </a:rPr>
              <a:t>费、</a:t>
            </a:r>
            <a:r>
              <a:rPr dirty="0" sz="1600" spc="15">
                <a:latin typeface="宋体"/>
                <a:cs typeface="宋体"/>
              </a:rPr>
              <a:t>运输</a:t>
            </a:r>
            <a:r>
              <a:rPr dirty="0" sz="1600" spc="-5">
                <a:latin typeface="宋体"/>
                <a:cs typeface="宋体"/>
              </a:rPr>
              <a:t>保 </a:t>
            </a:r>
            <a:r>
              <a:rPr dirty="0" sz="1600" spc="5">
                <a:latin typeface="宋体"/>
                <a:cs typeface="宋体"/>
              </a:rPr>
              <a:t>险</a:t>
            </a:r>
            <a:r>
              <a:rPr dirty="0" sz="1600" spc="-10">
                <a:latin typeface="宋体"/>
                <a:cs typeface="宋体"/>
              </a:rPr>
              <a:t>费</a:t>
            </a:r>
            <a:r>
              <a:rPr dirty="0" sz="1600" spc="-5">
                <a:latin typeface="宋体"/>
                <a:cs typeface="宋体"/>
              </a:rPr>
              <a:t>及</a:t>
            </a:r>
            <a:r>
              <a:rPr dirty="0" sz="1600" spc="5">
                <a:latin typeface="宋体"/>
                <a:cs typeface="宋体"/>
              </a:rPr>
              <a:t>采</a:t>
            </a:r>
            <a:r>
              <a:rPr dirty="0" sz="1600" spc="-5">
                <a:latin typeface="宋体"/>
                <a:cs typeface="宋体"/>
              </a:rPr>
              <a:t>购和保</a:t>
            </a:r>
            <a:r>
              <a:rPr dirty="0" sz="1600" spc="5">
                <a:latin typeface="宋体"/>
                <a:cs typeface="宋体"/>
              </a:rPr>
              <a:t>管</a:t>
            </a:r>
            <a:r>
              <a:rPr dirty="0" sz="1600" spc="-5">
                <a:latin typeface="宋体"/>
                <a:cs typeface="宋体"/>
              </a:rPr>
              <a:t>费。</a:t>
            </a:r>
            <a:endParaRPr sz="1600">
              <a:latin typeface="宋体"/>
              <a:cs typeface="宋体"/>
            </a:endParaRPr>
          </a:p>
          <a:p>
            <a:pPr algn="just" marL="12700" marR="5080" indent="408305">
              <a:lnSpc>
                <a:spcPct val="162500"/>
              </a:lnSpc>
            </a:pPr>
            <a:r>
              <a:rPr dirty="0" sz="1600" spc="5" b="1">
                <a:latin typeface="Microsoft JhengHei"/>
                <a:cs typeface="Microsoft JhengHei"/>
              </a:rPr>
              <a:t>第十三</a:t>
            </a:r>
            <a:r>
              <a:rPr dirty="0" sz="1600" spc="-5" b="1">
                <a:latin typeface="Microsoft JhengHei"/>
                <a:cs typeface="Microsoft JhengHei"/>
              </a:rPr>
              <a:t>条</a:t>
            </a:r>
            <a:r>
              <a:rPr dirty="0" sz="1600" spc="345" b="1">
                <a:latin typeface="Microsoft JhengHei"/>
                <a:cs typeface="Microsoft JhengHei"/>
              </a:rPr>
              <a:t> </a:t>
            </a:r>
            <a:r>
              <a:rPr dirty="0" sz="1600" spc="-5">
                <a:latin typeface="宋体"/>
                <a:cs typeface="宋体"/>
              </a:rPr>
              <a:t>其他</a:t>
            </a:r>
            <a:r>
              <a:rPr dirty="0" sz="1600" spc="5">
                <a:latin typeface="宋体"/>
                <a:cs typeface="宋体"/>
              </a:rPr>
              <a:t>费</a:t>
            </a:r>
            <a:r>
              <a:rPr dirty="0" sz="1600" spc="-5">
                <a:latin typeface="宋体"/>
                <a:cs typeface="宋体"/>
              </a:rPr>
              <a:t>用包</a:t>
            </a:r>
            <a:r>
              <a:rPr dirty="0" sz="1600" spc="5">
                <a:latin typeface="宋体"/>
                <a:cs typeface="宋体"/>
              </a:rPr>
              <a:t>括</a:t>
            </a:r>
            <a:r>
              <a:rPr dirty="0" sz="1600" spc="-5">
                <a:latin typeface="宋体"/>
                <a:cs typeface="宋体"/>
              </a:rPr>
              <a:t>工程勘</a:t>
            </a:r>
            <a:r>
              <a:rPr dirty="0" sz="1600" spc="5">
                <a:latin typeface="宋体"/>
                <a:cs typeface="宋体"/>
              </a:rPr>
              <a:t>查</a:t>
            </a:r>
            <a:r>
              <a:rPr dirty="0" sz="1600" spc="-5">
                <a:latin typeface="宋体"/>
                <a:cs typeface="宋体"/>
              </a:rPr>
              <a:t>费</a:t>
            </a:r>
            <a:r>
              <a:rPr dirty="0" sz="1600" spc="-440">
                <a:latin typeface="宋体"/>
                <a:cs typeface="宋体"/>
              </a:rPr>
              <a:t>、</a:t>
            </a:r>
            <a:r>
              <a:rPr dirty="0" sz="1600" spc="-5">
                <a:latin typeface="宋体"/>
                <a:cs typeface="宋体"/>
              </a:rPr>
              <a:t>实</a:t>
            </a:r>
            <a:r>
              <a:rPr dirty="0" sz="1600" spc="5">
                <a:latin typeface="宋体"/>
                <a:cs typeface="宋体"/>
              </a:rPr>
              <a:t>施</a:t>
            </a:r>
            <a:r>
              <a:rPr dirty="0" sz="1600" spc="-5">
                <a:latin typeface="宋体"/>
                <a:cs typeface="宋体"/>
              </a:rPr>
              <a:t>方案</a:t>
            </a:r>
            <a:r>
              <a:rPr dirty="0" sz="1600" spc="5">
                <a:latin typeface="宋体"/>
                <a:cs typeface="宋体"/>
              </a:rPr>
              <a:t>编</a:t>
            </a:r>
            <a:r>
              <a:rPr dirty="0" sz="1600" spc="-5">
                <a:latin typeface="宋体"/>
                <a:cs typeface="宋体"/>
              </a:rPr>
              <a:t>制</a:t>
            </a:r>
            <a:r>
              <a:rPr dirty="0" sz="1600" spc="5">
                <a:latin typeface="宋体"/>
                <a:cs typeface="宋体"/>
              </a:rPr>
              <a:t>费</a:t>
            </a:r>
            <a:r>
              <a:rPr dirty="0" sz="1600" spc="-5">
                <a:latin typeface="宋体"/>
                <a:cs typeface="宋体"/>
              </a:rPr>
              <a:t>、 </a:t>
            </a:r>
            <a:r>
              <a:rPr dirty="0" sz="1600" spc="5">
                <a:latin typeface="宋体"/>
                <a:cs typeface="宋体"/>
              </a:rPr>
              <a:t>工</a:t>
            </a:r>
            <a:r>
              <a:rPr dirty="0" sz="1600" spc="-5">
                <a:latin typeface="宋体"/>
                <a:cs typeface="宋体"/>
              </a:rPr>
              <a:t>程设</a:t>
            </a:r>
            <a:r>
              <a:rPr dirty="0" sz="1600" spc="5">
                <a:latin typeface="宋体"/>
                <a:cs typeface="宋体"/>
              </a:rPr>
              <a:t>计</a:t>
            </a:r>
            <a:r>
              <a:rPr dirty="0" sz="1600" spc="-5">
                <a:latin typeface="宋体"/>
                <a:cs typeface="宋体"/>
              </a:rPr>
              <a:t>及预算</a:t>
            </a:r>
            <a:r>
              <a:rPr dirty="0" sz="1600" spc="5">
                <a:latin typeface="宋体"/>
                <a:cs typeface="宋体"/>
              </a:rPr>
              <a:t>编</a:t>
            </a:r>
            <a:r>
              <a:rPr dirty="0" sz="1600" spc="-5">
                <a:latin typeface="宋体"/>
                <a:cs typeface="宋体"/>
              </a:rPr>
              <a:t>制费</a:t>
            </a:r>
            <a:r>
              <a:rPr dirty="0" sz="1600" spc="-200">
                <a:latin typeface="宋体"/>
                <a:cs typeface="宋体"/>
              </a:rPr>
              <a:t>、</a:t>
            </a:r>
            <a:r>
              <a:rPr dirty="0" sz="1600" spc="5">
                <a:latin typeface="宋体"/>
                <a:cs typeface="宋体"/>
              </a:rPr>
              <a:t>工</a:t>
            </a:r>
            <a:r>
              <a:rPr dirty="0" sz="1600" spc="-5">
                <a:latin typeface="宋体"/>
                <a:cs typeface="宋体"/>
              </a:rPr>
              <a:t>程招</a:t>
            </a:r>
            <a:r>
              <a:rPr dirty="0" sz="1600" spc="5">
                <a:latin typeface="宋体"/>
                <a:cs typeface="宋体"/>
              </a:rPr>
              <a:t>标</a:t>
            </a:r>
            <a:r>
              <a:rPr dirty="0" sz="1600" spc="-5">
                <a:latin typeface="宋体"/>
                <a:cs typeface="宋体"/>
              </a:rPr>
              <a:t>代理</a:t>
            </a:r>
            <a:r>
              <a:rPr dirty="0" sz="1600" spc="5">
                <a:latin typeface="宋体"/>
                <a:cs typeface="宋体"/>
              </a:rPr>
              <a:t>服</a:t>
            </a:r>
            <a:r>
              <a:rPr dirty="0" sz="1600" spc="-5">
                <a:latin typeface="宋体"/>
                <a:cs typeface="宋体"/>
              </a:rPr>
              <a:t>务费</a:t>
            </a:r>
            <a:r>
              <a:rPr dirty="0" sz="1600" spc="-200">
                <a:latin typeface="宋体"/>
                <a:cs typeface="宋体"/>
              </a:rPr>
              <a:t>、</a:t>
            </a:r>
            <a:r>
              <a:rPr dirty="0" sz="1600" spc="5">
                <a:latin typeface="宋体"/>
                <a:cs typeface="宋体"/>
              </a:rPr>
              <a:t>工</a:t>
            </a:r>
            <a:r>
              <a:rPr dirty="0" sz="1600" spc="-5">
                <a:latin typeface="宋体"/>
                <a:cs typeface="宋体"/>
              </a:rPr>
              <a:t>程监</a:t>
            </a:r>
            <a:r>
              <a:rPr dirty="0" sz="1600" spc="5">
                <a:latin typeface="宋体"/>
                <a:cs typeface="宋体"/>
              </a:rPr>
              <a:t>理</a:t>
            </a:r>
            <a:r>
              <a:rPr dirty="0" sz="1600" spc="-5">
                <a:latin typeface="宋体"/>
                <a:cs typeface="宋体"/>
              </a:rPr>
              <a:t>费、 </a:t>
            </a:r>
            <a:r>
              <a:rPr dirty="0" sz="1600" spc="5">
                <a:latin typeface="宋体"/>
                <a:cs typeface="宋体"/>
              </a:rPr>
              <a:t>竣</a:t>
            </a:r>
            <a:r>
              <a:rPr dirty="0" sz="1600" spc="-5">
                <a:latin typeface="宋体"/>
                <a:cs typeface="宋体"/>
              </a:rPr>
              <a:t>工验</a:t>
            </a:r>
            <a:r>
              <a:rPr dirty="0" sz="1600" spc="5">
                <a:latin typeface="宋体"/>
                <a:cs typeface="宋体"/>
              </a:rPr>
              <a:t>收</a:t>
            </a:r>
            <a:r>
              <a:rPr dirty="0" sz="1600" spc="-5">
                <a:latin typeface="宋体"/>
                <a:cs typeface="宋体"/>
              </a:rPr>
              <a:t>费、耕</a:t>
            </a:r>
            <a:r>
              <a:rPr dirty="0" sz="1600" spc="5">
                <a:latin typeface="宋体"/>
                <a:cs typeface="宋体"/>
              </a:rPr>
              <a:t>种</a:t>
            </a:r>
            <a:r>
              <a:rPr dirty="0" sz="1600" spc="-5">
                <a:latin typeface="宋体"/>
                <a:cs typeface="宋体"/>
              </a:rPr>
              <a:t>补助</a:t>
            </a:r>
            <a:r>
              <a:rPr dirty="0" sz="1600" spc="5">
                <a:latin typeface="宋体"/>
                <a:cs typeface="宋体"/>
              </a:rPr>
              <a:t>费</a:t>
            </a:r>
            <a:r>
              <a:rPr dirty="0" sz="1600" spc="-5">
                <a:latin typeface="宋体"/>
                <a:cs typeface="宋体"/>
              </a:rPr>
              <a:t>等。</a:t>
            </a:r>
            <a:endParaRPr sz="1600">
              <a:latin typeface="宋体"/>
              <a:cs typeface="宋体"/>
            </a:endParaRPr>
          </a:p>
          <a:p>
            <a:pPr algn="just" marL="12700" marR="106045" indent="406400">
              <a:lnSpc>
                <a:spcPct val="162500"/>
              </a:lnSpc>
            </a:pPr>
            <a:r>
              <a:rPr dirty="0" sz="1600" spc="15">
                <a:latin typeface="宋体"/>
                <a:cs typeface="宋体"/>
              </a:rPr>
              <a:t>（一）工程勘</a:t>
            </a:r>
            <a:r>
              <a:rPr dirty="0" sz="1600" spc="5">
                <a:latin typeface="宋体"/>
                <a:cs typeface="宋体"/>
              </a:rPr>
              <a:t>查</a:t>
            </a:r>
            <a:r>
              <a:rPr dirty="0" sz="1600" spc="15">
                <a:latin typeface="宋体"/>
                <a:cs typeface="宋体"/>
              </a:rPr>
              <a:t>费是指勘查人</a:t>
            </a:r>
            <a:r>
              <a:rPr dirty="0" sz="1600" spc="5">
                <a:latin typeface="宋体"/>
                <a:cs typeface="宋体"/>
              </a:rPr>
              <a:t>根</a:t>
            </a:r>
            <a:r>
              <a:rPr dirty="0" sz="1600" spc="15">
                <a:latin typeface="宋体"/>
                <a:cs typeface="宋体"/>
              </a:rPr>
              <a:t>据发包人的委</a:t>
            </a:r>
            <a:r>
              <a:rPr dirty="0" sz="1600" spc="5">
                <a:latin typeface="宋体"/>
                <a:cs typeface="宋体"/>
              </a:rPr>
              <a:t>托</a:t>
            </a:r>
            <a:r>
              <a:rPr dirty="0" sz="1600" spc="15">
                <a:latin typeface="宋体"/>
                <a:cs typeface="宋体"/>
              </a:rPr>
              <a:t>，</a:t>
            </a:r>
            <a:r>
              <a:rPr dirty="0" sz="1600" spc="5">
                <a:latin typeface="宋体"/>
                <a:cs typeface="宋体"/>
              </a:rPr>
              <a:t>收</a:t>
            </a:r>
            <a:r>
              <a:rPr dirty="0" sz="1600" spc="-5">
                <a:latin typeface="宋体"/>
                <a:cs typeface="宋体"/>
              </a:rPr>
              <a:t>集 </a:t>
            </a:r>
            <a:r>
              <a:rPr dirty="0" sz="1600" spc="15">
                <a:latin typeface="宋体"/>
                <a:cs typeface="宋体"/>
              </a:rPr>
              <a:t>已有资</a:t>
            </a:r>
            <a:r>
              <a:rPr dirty="0" sz="1600" spc="5">
                <a:latin typeface="宋体"/>
                <a:cs typeface="宋体"/>
              </a:rPr>
              <a:t>料</a:t>
            </a:r>
            <a:r>
              <a:rPr dirty="0" sz="1600" spc="15">
                <a:latin typeface="宋体"/>
                <a:cs typeface="宋体"/>
              </a:rPr>
              <a:t>、现</a:t>
            </a:r>
            <a:r>
              <a:rPr dirty="0" sz="1600" spc="5">
                <a:latin typeface="宋体"/>
                <a:cs typeface="宋体"/>
              </a:rPr>
              <a:t>场</a:t>
            </a:r>
            <a:r>
              <a:rPr dirty="0" sz="1600" spc="15">
                <a:latin typeface="宋体"/>
                <a:cs typeface="宋体"/>
              </a:rPr>
              <a:t>踏勘、</a:t>
            </a:r>
            <a:r>
              <a:rPr dirty="0" sz="1600" spc="5">
                <a:latin typeface="宋体"/>
                <a:cs typeface="宋体"/>
              </a:rPr>
              <a:t>制</a:t>
            </a:r>
            <a:r>
              <a:rPr dirty="0" sz="1600" spc="15">
                <a:latin typeface="宋体"/>
                <a:cs typeface="宋体"/>
              </a:rPr>
              <a:t>定勘</a:t>
            </a:r>
            <a:r>
              <a:rPr dirty="0" sz="1600" spc="5">
                <a:latin typeface="宋体"/>
                <a:cs typeface="宋体"/>
              </a:rPr>
              <a:t>查</a:t>
            </a:r>
            <a:r>
              <a:rPr dirty="0" sz="1600" spc="15">
                <a:latin typeface="宋体"/>
                <a:cs typeface="宋体"/>
              </a:rPr>
              <a:t>方</a:t>
            </a:r>
            <a:r>
              <a:rPr dirty="0" sz="1600" spc="45">
                <a:latin typeface="宋体"/>
                <a:cs typeface="宋体"/>
              </a:rPr>
              <a:t>案</a:t>
            </a:r>
            <a:r>
              <a:rPr dirty="0" sz="1600" spc="15">
                <a:latin typeface="宋体"/>
                <a:cs typeface="宋体"/>
              </a:rPr>
              <a:t>，</a:t>
            </a:r>
            <a:r>
              <a:rPr dirty="0" sz="1600" spc="5">
                <a:latin typeface="宋体"/>
                <a:cs typeface="宋体"/>
              </a:rPr>
              <a:t>进</a:t>
            </a:r>
            <a:r>
              <a:rPr dirty="0" sz="1600" spc="15">
                <a:latin typeface="宋体"/>
                <a:cs typeface="宋体"/>
              </a:rPr>
              <a:t>行测</a:t>
            </a:r>
            <a:r>
              <a:rPr dirty="0" sz="1600" spc="5">
                <a:latin typeface="宋体"/>
                <a:cs typeface="宋体"/>
              </a:rPr>
              <a:t>绘</a:t>
            </a:r>
            <a:r>
              <a:rPr dirty="0" sz="1600" spc="15">
                <a:latin typeface="宋体"/>
                <a:cs typeface="宋体"/>
              </a:rPr>
              <a:t>、勘探</a:t>
            </a:r>
            <a:r>
              <a:rPr dirty="0" sz="1600" spc="5">
                <a:latin typeface="宋体"/>
                <a:cs typeface="宋体"/>
              </a:rPr>
              <a:t>、</a:t>
            </a:r>
            <a:r>
              <a:rPr dirty="0" sz="1600" spc="-5">
                <a:latin typeface="宋体"/>
                <a:cs typeface="宋体"/>
              </a:rPr>
              <a:t>取 </a:t>
            </a:r>
            <a:r>
              <a:rPr dirty="0" sz="1600" spc="15">
                <a:latin typeface="宋体"/>
                <a:cs typeface="宋体"/>
              </a:rPr>
              <a:t>样、试</a:t>
            </a:r>
            <a:r>
              <a:rPr dirty="0" sz="1600" spc="5">
                <a:latin typeface="宋体"/>
                <a:cs typeface="宋体"/>
              </a:rPr>
              <a:t>验</a:t>
            </a:r>
            <a:r>
              <a:rPr dirty="0" sz="1600" spc="15">
                <a:latin typeface="宋体"/>
                <a:cs typeface="宋体"/>
              </a:rPr>
              <a:t>、测</a:t>
            </a:r>
            <a:r>
              <a:rPr dirty="0" sz="1600" spc="5">
                <a:latin typeface="宋体"/>
                <a:cs typeface="宋体"/>
              </a:rPr>
              <a:t>试</a:t>
            </a:r>
            <a:r>
              <a:rPr dirty="0" sz="1600" spc="15">
                <a:latin typeface="宋体"/>
                <a:cs typeface="宋体"/>
              </a:rPr>
              <a:t>、检测</a:t>
            </a:r>
            <a:r>
              <a:rPr dirty="0" sz="1600" spc="5">
                <a:latin typeface="宋体"/>
                <a:cs typeface="宋体"/>
              </a:rPr>
              <a:t>、</a:t>
            </a:r>
            <a:r>
              <a:rPr dirty="0" sz="1600" spc="15">
                <a:latin typeface="宋体"/>
                <a:cs typeface="宋体"/>
              </a:rPr>
              <a:t>监测</a:t>
            </a:r>
            <a:r>
              <a:rPr dirty="0" sz="1600" spc="5">
                <a:latin typeface="宋体"/>
                <a:cs typeface="宋体"/>
              </a:rPr>
              <a:t>等</a:t>
            </a:r>
            <a:r>
              <a:rPr dirty="0" sz="1600" spc="15">
                <a:latin typeface="宋体"/>
                <a:cs typeface="宋体"/>
              </a:rPr>
              <a:t>勘查作</a:t>
            </a:r>
            <a:r>
              <a:rPr dirty="0" sz="1600" spc="5">
                <a:latin typeface="宋体"/>
                <a:cs typeface="宋体"/>
              </a:rPr>
              <a:t>业</a:t>
            </a:r>
            <a:r>
              <a:rPr dirty="0" sz="1600" spc="15">
                <a:latin typeface="宋体"/>
                <a:cs typeface="宋体"/>
              </a:rPr>
              <a:t>，以</a:t>
            </a:r>
            <a:r>
              <a:rPr dirty="0" sz="1600" spc="5">
                <a:latin typeface="宋体"/>
                <a:cs typeface="宋体"/>
              </a:rPr>
              <a:t>及</a:t>
            </a:r>
            <a:r>
              <a:rPr dirty="0" sz="1600" spc="15">
                <a:latin typeface="宋体"/>
                <a:cs typeface="宋体"/>
              </a:rPr>
              <a:t>编制项</a:t>
            </a:r>
            <a:r>
              <a:rPr dirty="0" sz="1600" spc="5">
                <a:latin typeface="宋体"/>
                <a:cs typeface="宋体"/>
              </a:rPr>
              <a:t>目</a:t>
            </a:r>
            <a:r>
              <a:rPr dirty="0" sz="1600" spc="-5">
                <a:latin typeface="宋体"/>
                <a:cs typeface="宋体"/>
              </a:rPr>
              <a:t>勘</a:t>
            </a:r>
            <a:endParaRPr sz="16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3340" rIns="0" bIns="0" rtlCol="0" vert="horz">
            <a:spAutoFit/>
          </a:bodyPr>
          <a:lstStyle/>
          <a:p>
            <a:pPr marL="46355">
              <a:lnSpc>
                <a:spcPct val="100000"/>
              </a:lnSpc>
              <a:spcBef>
                <a:spcPts val="420"/>
              </a:spcBef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068120" y="969009"/>
            <a:ext cx="5462270" cy="85909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5">
                <a:latin typeface="宋体"/>
                <a:cs typeface="宋体"/>
              </a:rPr>
              <a:t>查</a:t>
            </a:r>
            <a:r>
              <a:rPr dirty="0" sz="1600" spc="-5">
                <a:latin typeface="宋体"/>
                <a:cs typeface="宋体"/>
              </a:rPr>
              <a:t>报告</a:t>
            </a:r>
            <a:r>
              <a:rPr dirty="0" sz="1600" spc="5">
                <a:latin typeface="宋体"/>
                <a:cs typeface="宋体"/>
              </a:rPr>
              <a:t>等</a:t>
            </a:r>
            <a:r>
              <a:rPr dirty="0" sz="1600" spc="-5">
                <a:latin typeface="宋体"/>
                <a:cs typeface="宋体"/>
              </a:rPr>
              <a:t>发生的</a:t>
            </a:r>
            <a:r>
              <a:rPr dirty="0" sz="1600" spc="5">
                <a:latin typeface="宋体"/>
                <a:cs typeface="宋体"/>
              </a:rPr>
              <a:t>费</a:t>
            </a:r>
            <a:r>
              <a:rPr dirty="0" sz="1600" spc="-5">
                <a:latin typeface="宋体"/>
                <a:cs typeface="宋体"/>
              </a:rPr>
              <a:t>用。</a:t>
            </a:r>
            <a:endParaRPr sz="1600">
              <a:latin typeface="宋体"/>
              <a:cs typeface="宋体"/>
            </a:endParaRPr>
          </a:p>
          <a:p>
            <a:pPr marL="12700" marR="110489" indent="406400">
              <a:lnSpc>
                <a:spcPct val="162500"/>
              </a:lnSpc>
            </a:pPr>
            <a:r>
              <a:rPr dirty="0" sz="1600" spc="15">
                <a:latin typeface="宋体"/>
                <a:cs typeface="宋体"/>
              </a:rPr>
              <a:t>（二）实施方</a:t>
            </a:r>
            <a:r>
              <a:rPr dirty="0" sz="1600" spc="5">
                <a:latin typeface="宋体"/>
                <a:cs typeface="宋体"/>
              </a:rPr>
              <a:t>案</a:t>
            </a:r>
            <a:r>
              <a:rPr dirty="0" sz="1600" spc="15">
                <a:latin typeface="宋体"/>
                <a:cs typeface="宋体"/>
              </a:rPr>
              <a:t>编制费是指委</a:t>
            </a:r>
            <a:r>
              <a:rPr dirty="0" sz="1600" spc="5">
                <a:latin typeface="宋体"/>
                <a:cs typeface="宋体"/>
              </a:rPr>
              <a:t>托</a:t>
            </a:r>
            <a:r>
              <a:rPr dirty="0" sz="1600" spc="15">
                <a:latin typeface="宋体"/>
                <a:cs typeface="宋体"/>
              </a:rPr>
              <a:t>具有相关资质</a:t>
            </a:r>
            <a:r>
              <a:rPr dirty="0" sz="1600" spc="5">
                <a:latin typeface="宋体"/>
                <a:cs typeface="宋体"/>
              </a:rPr>
              <a:t>的</a:t>
            </a:r>
            <a:r>
              <a:rPr dirty="0" sz="1600" spc="15">
                <a:latin typeface="宋体"/>
                <a:cs typeface="宋体"/>
              </a:rPr>
              <a:t>单</a:t>
            </a:r>
            <a:r>
              <a:rPr dirty="0" sz="1600" spc="5">
                <a:latin typeface="宋体"/>
                <a:cs typeface="宋体"/>
              </a:rPr>
              <a:t>位</a:t>
            </a:r>
            <a:r>
              <a:rPr dirty="0" sz="1600" spc="-5">
                <a:latin typeface="宋体"/>
                <a:cs typeface="宋体"/>
              </a:rPr>
              <a:t>开 </a:t>
            </a:r>
            <a:r>
              <a:rPr dirty="0" sz="1600" spc="5">
                <a:latin typeface="宋体"/>
                <a:cs typeface="宋体"/>
              </a:rPr>
              <a:t>展</a:t>
            </a:r>
            <a:r>
              <a:rPr dirty="0" sz="1600" spc="-5">
                <a:latin typeface="宋体"/>
                <a:cs typeface="宋体"/>
              </a:rPr>
              <a:t>项目</a:t>
            </a:r>
            <a:r>
              <a:rPr dirty="0" sz="1600" spc="5">
                <a:latin typeface="宋体"/>
                <a:cs typeface="宋体"/>
              </a:rPr>
              <a:t>立</a:t>
            </a:r>
            <a:r>
              <a:rPr dirty="0" sz="1600" spc="-5">
                <a:latin typeface="宋体"/>
                <a:cs typeface="宋体"/>
              </a:rPr>
              <a:t>项论证</a:t>
            </a:r>
            <a:r>
              <a:rPr dirty="0" sz="1600" spc="5">
                <a:latin typeface="宋体"/>
                <a:cs typeface="宋体"/>
              </a:rPr>
              <a:t>及</a:t>
            </a:r>
            <a:r>
              <a:rPr dirty="0" sz="1600" spc="-5">
                <a:latin typeface="宋体"/>
                <a:cs typeface="宋体"/>
              </a:rPr>
              <a:t>编制</a:t>
            </a:r>
            <a:r>
              <a:rPr dirty="0" sz="1600" spc="5">
                <a:latin typeface="宋体"/>
                <a:cs typeface="宋体"/>
              </a:rPr>
              <a:t>实</a:t>
            </a:r>
            <a:r>
              <a:rPr dirty="0" sz="1600" spc="-5">
                <a:latin typeface="宋体"/>
                <a:cs typeface="宋体"/>
              </a:rPr>
              <a:t>施方案</a:t>
            </a:r>
            <a:r>
              <a:rPr dirty="0" sz="1600" spc="5">
                <a:latin typeface="宋体"/>
                <a:cs typeface="宋体"/>
              </a:rPr>
              <a:t>所</a:t>
            </a:r>
            <a:r>
              <a:rPr dirty="0" sz="1600" spc="-5">
                <a:latin typeface="宋体"/>
                <a:cs typeface="宋体"/>
              </a:rPr>
              <a:t>发生</a:t>
            </a:r>
            <a:r>
              <a:rPr dirty="0" sz="1600" spc="5">
                <a:latin typeface="宋体"/>
                <a:cs typeface="宋体"/>
              </a:rPr>
              <a:t>的</a:t>
            </a:r>
            <a:r>
              <a:rPr dirty="0" sz="1600" spc="-5">
                <a:latin typeface="宋体"/>
                <a:cs typeface="宋体"/>
              </a:rPr>
              <a:t>费用。</a:t>
            </a:r>
            <a:endParaRPr sz="1600">
              <a:latin typeface="宋体"/>
              <a:cs typeface="宋体"/>
            </a:endParaRPr>
          </a:p>
          <a:p>
            <a:pPr marL="12700" marR="110489" indent="406400">
              <a:lnSpc>
                <a:spcPct val="162500"/>
              </a:lnSpc>
            </a:pPr>
            <a:r>
              <a:rPr dirty="0" sz="1600" spc="15">
                <a:latin typeface="宋体"/>
                <a:cs typeface="宋体"/>
              </a:rPr>
              <a:t>（三）工程设</a:t>
            </a:r>
            <a:r>
              <a:rPr dirty="0" sz="1600" spc="5">
                <a:latin typeface="宋体"/>
                <a:cs typeface="宋体"/>
              </a:rPr>
              <a:t>计</a:t>
            </a:r>
            <a:r>
              <a:rPr dirty="0" sz="1600" spc="15">
                <a:latin typeface="宋体"/>
                <a:cs typeface="宋体"/>
              </a:rPr>
              <a:t>及预算编制费</a:t>
            </a:r>
            <a:r>
              <a:rPr dirty="0" sz="1600" spc="5">
                <a:latin typeface="宋体"/>
                <a:cs typeface="宋体"/>
              </a:rPr>
              <a:t>是</a:t>
            </a:r>
            <a:r>
              <a:rPr dirty="0" sz="1600" spc="15">
                <a:latin typeface="宋体"/>
                <a:cs typeface="宋体"/>
              </a:rPr>
              <a:t>指委托具有相</a:t>
            </a:r>
            <a:r>
              <a:rPr dirty="0" sz="1600" spc="5">
                <a:latin typeface="宋体"/>
                <a:cs typeface="宋体"/>
              </a:rPr>
              <a:t>关</a:t>
            </a:r>
            <a:r>
              <a:rPr dirty="0" sz="1600" spc="15">
                <a:latin typeface="宋体"/>
                <a:cs typeface="宋体"/>
              </a:rPr>
              <a:t>资</a:t>
            </a:r>
            <a:r>
              <a:rPr dirty="0" sz="1600" spc="5">
                <a:latin typeface="宋体"/>
                <a:cs typeface="宋体"/>
              </a:rPr>
              <a:t>质</a:t>
            </a:r>
            <a:r>
              <a:rPr dirty="0" sz="1600" spc="-5">
                <a:latin typeface="宋体"/>
                <a:cs typeface="宋体"/>
              </a:rPr>
              <a:t>单 </a:t>
            </a:r>
            <a:r>
              <a:rPr dirty="0" sz="1600" spc="5">
                <a:latin typeface="宋体"/>
                <a:cs typeface="宋体"/>
              </a:rPr>
              <a:t>位</a:t>
            </a:r>
            <a:r>
              <a:rPr dirty="0" sz="1600" spc="-5">
                <a:latin typeface="宋体"/>
                <a:cs typeface="宋体"/>
              </a:rPr>
              <a:t>开展</a:t>
            </a:r>
            <a:r>
              <a:rPr dirty="0" sz="1600" spc="5">
                <a:latin typeface="宋体"/>
                <a:cs typeface="宋体"/>
              </a:rPr>
              <a:t>工</a:t>
            </a:r>
            <a:r>
              <a:rPr dirty="0" sz="1600" spc="-5">
                <a:latin typeface="宋体"/>
                <a:cs typeface="宋体"/>
              </a:rPr>
              <a:t>程设计</a:t>
            </a:r>
            <a:r>
              <a:rPr dirty="0" sz="1600" spc="5">
                <a:latin typeface="宋体"/>
                <a:cs typeface="宋体"/>
              </a:rPr>
              <a:t>和</a:t>
            </a:r>
            <a:r>
              <a:rPr dirty="0" sz="1600" spc="-5">
                <a:latin typeface="宋体"/>
                <a:cs typeface="宋体"/>
              </a:rPr>
              <a:t>预算</a:t>
            </a:r>
            <a:r>
              <a:rPr dirty="0" sz="1600" spc="5">
                <a:latin typeface="宋体"/>
                <a:cs typeface="宋体"/>
              </a:rPr>
              <a:t>编</a:t>
            </a:r>
            <a:r>
              <a:rPr dirty="0" sz="1600" spc="-5">
                <a:latin typeface="宋体"/>
                <a:cs typeface="宋体"/>
              </a:rPr>
              <a:t>制发生</a:t>
            </a:r>
            <a:r>
              <a:rPr dirty="0" sz="1600" spc="5">
                <a:latin typeface="宋体"/>
                <a:cs typeface="宋体"/>
              </a:rPr>
              <a:t>的</a:t>
            </a:r>
            <a:r>
              <a:rPr dirty="0" sz="1600" spc="-5">
                <a:latin typeface="宋体"/>
                <a:cs typeface="宋体"/>
              </a:rPr>
              <a:t>费用。</a:t>
            </a:r>
            <a:endParaRPr sz="1600">
              <a:latin typeface="宋体"/>
              <a:cs typeface="宋体"/>
            </a:endParaRPr>
          </a:p>
          <a:p>
            <a:pPr marL="12700" marR="104775" indent="406400">
              <a:lnSpc>
                <a:spcPts val="3120"/>
              </a:lnSpc>
              <a:spcBef>
                <a:spcPts val="305"/>
              </a:spcBef>
            </a:pPr>
            <a:r>
              <a:rPr dirty="0" sz="1600" spc="15">
                <a:latin typeface="宋体"/>
                <a:cs typeface="宋体"/>
              </a:rPr>
              <a:t>（四）工程招</a:t>
            </a:r>
            <a:r>
              <a:rPr dirty="0" sz="1600" spc="5">
                <a:latin typeface="宋体"/>
                <a:cs typeface="宋体"/>
              </a:rPr>
              <a:t>标</a:t>
            </a:r>
            <a:r>
              <a:rPr dirty="0" sz="1600" spc="15">
                <a:latin typeface="宋体"/>
                <a:cs typeface="宋体"/>
              </a:rPr>
              <a:t>代理服务费是</a:t>
            </a:r>
            <a:r>
              <a:rPr dirty="0" sz="1600" spc="5">
                <a:latin typeface="宋体"/>
                <a:cs typeface="宋体"/>
              </a:rPr>
              <a:t>指</a:t>
            </a:r>
            <a:r>
              <a:rPr dirty="0" sz="1600" spc="15">
                <a:latin typeface="宋体"/>
                <a:cs typeface="宋体"/>
              </a:rPr>
              <a:t>委托工程招标</a:t>
            </a:r>
            <a:r>
              <a:rPr dirty="0" sz="1600" spc="5">
                <a:latin typeface="宋体"/>
                <a:cs typeface="宋体"/>
              </a:rPr>
              <a:t>所</a:t>
            </a:r>
            <a:r>
              <a:rPr dirty="0" sz="1600" spc="15">
                <a:latin typeface="宋体"/>
                <a:cs typeface="宋体"/>
              </a:rPr>
              <a:t>发</a:t>
            </a:r>
            <a:r>
              <a:rPr dirty="0" sz="1600" spc="45">
                <a:latin typeface="宋体"/>
                <a:cs typeface="宋体"/>
              </a:rPr>
              <a:t>生</a:t>
            </a:r>
            <a:r>
              <a:rPr dirty="0" sz="1600" spc="-5">
                <a:latin typeface="宋体"/>
                <a:cs typeface="宋体"/>
              </a:rPr>
              <a:t>的 </a:t>
            </a:r>
            <a:r>
              <a:rPr dirty="0" sz="1600" spc="5">
                <a:latin typeface="宋体"/>
                <a:cs typeface="宋体"/>
              </a:rPr>
              <a:t>费</a:t>
            </a:r>
            <a:r>
              <a:rPr dirty="0" sz="1600" spc="-5">
                <a:latin typeface="宋体"/>
                <a:cs typeface="宋体"/>
              </a:rPr>
              <a:t>用。</a:t>
            </a:r>
            <a:endParaRPr sz="1600">
              <a:latin typeface="宋体"/>
              <a:cs typeface="宋体"/>
            </a:endParaRPr>
          </a:p>
          <a:p>
            <a:pPr algn="just" marL="12700" marR="110489" indent="406400">
              <a:lnSpc>
                <a:spcPts val="3120"/>
              </a:lnSpc>
            </a:pPr>
            <a:r>
              <a:rPr dirty="0" sz="1600" spc="15">
                <a:latin typeface="宋体"/>
                <a:cs typeface="宋体"/>
              </a:rPr>
              <a:t>（五）工程监</a:t>
            </a:r>
            <a:r>
              <a:rPr dirty="0" sz="1600" spc="5">
                <a:latin typeface="宋体"/>
                <a:cs typeface="宋体"/>
              </a:rPr>
              <a:t>理</a:t>
            </a:r>
            <a:r>
              <a:rPr dirty="0" sz="1600" spc="15">
                <a:latin typeface="宋体"/>
                <a:cs typeface="宋体"/>
              </a:rPr>
              <a:t>费是指委托具</a:t>
            </a:r>
            <a:r>
              <a:rPr dirty="0" sz="1600" spc="5">
                <a:latin typeface="宋体"/>
                <a:cs typeface="宋体"/>
              </a:rPr>
              <a:t>有</a:t>
            </a:r>
            <a:r>
              <a:rPr dirty="0" sz="1600" spc="15">
                <a:latin typeface="宋体"/>
                <a:cs typeface="宋体"/>
              </a:rPr>
              <a:t>工程监理资质</a:t>
            </a:r>
            <a:r>
              <a:rPr dirty="0" sz="1600" spc="5">
                <a:latin typeface="宋体"/>
                <a:cs typeface="宋体"/>
              </a:rPr>
              <a:t>的</a:t>
            </a:r>
            <a:r>
              <a:rPr dirty="0" sz="1600" spc="15">
                <a:latin typeface="宋体"/>
                <a:cs typeface="宋体"/>
              </a:rPr>
              <a:t>单</a:t>
            </a:r>
            <a:r>
              <a:rPr dirty="0" sz="1600" spc="5">
                <a:latin typeface="宋体"/>
                <a:cs typeface="宋体"/>
              </a:rPr>
              <a:t>位</a:t>
            </a:r>
            <a:r>
              <a:rPr dirty="0" sz="1600" spc="-5">
                <a:latin typeface="宋体"/>
                <a:cs typeface="宋体"/>
              </a:rPr>
              <a:t>， </a:t>
            </a:r>
            <a:r>
              <a:rPr dirty="0" sz="1600" spc="15">
                <a:latin typeface="宋体"/>
                <a:cs typeface="宋体"/>
              </a:rPr>
              <a:t>按国家</a:t>
            </a:r>
            <a:r>
              <a:rPr dirty="0" sz="1600" spc="5">
                <a:latin typeface="宋体"/>
                <a:cs typeface="宋体"/>
              </a:rPr>
              <a:t>有</a:t>
            </a:r>
            <a:r>
              <a:rPr dirty="0" sz="1600" spc="15">
                <a:latin typeface="宋体"/>
                <a:cs typeface="宋体"/>
              </a:rPr>
              <a:t>关规</a:t>
            </a:r>
            <a:r>
              <a:rPr dirty="0" sz="1600" spc="5">
                <a:latin typeface="宋体"/>
                <a:cs typeface="宋体"/>
              </a:rPr>
              <a:t>定</a:t>
            </a:r>
            <a:r>
              <a:rPr dirty="0" sz="1600" spc="15">
                <a:latin typeface="宋体"/>
                <a:cs typeface="宋体"/>
              </a:rPr>
              <a:t>对工程</a:t>
            </a:r>
            <a:r>
              <a:rPr dirty="0" sz="1600" spc="5">
                <a:latin typeface="宋体"/>
                <a:cs typeface="宋体"/>
              </a:rPr>
              <a:t>质</a:t>
            </a:r>
            <a:r>
              <a:rPr dirty="0" sz="1600" spc="15">
                <a:latin typeface="宋体"/>
                <a:cs typeface="宋体"/>
              </a:rPr>
              <a:t>量、</a:t>
            </a:r>
            <a:r>
              <a:rPr dirty="0" sz="1600" spc="5">
                <a:latin typeface="宋体"/>
                <a:cs typeface="宋体"/>
              </a:rPr>
              <a:t>进</a:t>
            </a:r>
            <a:r>
              <a:rPr dirty="0" sz="1600" spc="15">
                <a:latin typeface="宋体"/>
                <a:cs typeface="宋体"/>
              </a:rPr>
              <a:t>度、安</a:t>
            </a:r>
            <a:r>
              <a:rPr dirty="0" sz="1600" spc="5">
                <a:latin typeface="宋体"/>
                <a:cs typeface="宋体"/>
              </a:rPr>
              <a:t>全</a:t>
            </a:r>
            <a:r>
              <a:rPr dirty="0" sz="1600" spc="15">
                <a:latin typeface="宋体"/>
                <a:cs typeface="宋体"/>
              </a:rPr>
              <a:t>和投</a:t>
            </a:r>
            <a:r>
              <a:rPr dirty="0" sz="1600" spc="5">
                <a:latin typeface="宋体"/>
                <a:cs typeface="宋体"/>
              </a:rPr>
              <a:t>资</a:t>
            </a:r>
            <a:r>
              <a:rPr dirty="0" sz="1600" spc="15">
                <a:latin typeface="宋体"/>
                <a:cs typeface="宋体"/>
              </a:rPr>
              <a:t>进行全</a:t>
            </a:r>
            <a:r>
              <a:rPr dirty="0" sz="1600" spc="5">
                <a:latin typeface="宋体"/>
                <a:cs typeface="宋体"/>
              </a:rPr>
              <a:t>过</a:t>
            </a:r>
            <a:r>
              <a:rPr dirty="0" sz="1600" spc="-5">
                <a:latin typeface="宋体"/>
                <a:cs typeface="宋体"/>
              </a:rPr>
              <a:t>程 </a:t>
            </a:r>
            <a:r>
              <a:rPr dirty="0" sz="1600" spc="5">
                <a:latin typeface="宋体"/>
                <a:cs typeface="宋体"/>
              </a:rPr>
              <a:t>监</a:t>
            </a:r>
            <a:r>
              <a:rPr dirty="0" sz="1600" spc="-5">
                <a:latin typeface="宋体"/>
                <a:cs typeface="宋体"/>
              </a:rPr>
              <a:t>督与</a:t>
            </a:r>
            <a:r>
              <a:rPr dirty="0" sz="1600" spc="5">
                <a:latin typeface="宋体"/>
                <a:cs typeface="宋体"/>
              </a:rPr>
              <a:t>管</a:t>
            </a:r>
            <a:r>
              <a:rPr dirty="0" sz="1600" spc="-5">
                <a:latin typeface="宋体"/>
                <a:cs typeface="宋体"/>
              </a:rPr>
              <a:t>理所发</a:t>
            </a:r>
            <a:r>
              <a:rPr dirty="0" sz="1600" spc="5">
                <a:latin typeface="宋体"/>
                <a:cs typeface="宋体"/>
              </a:rPr>
              <a:t>生</a:t>
            </a:r>
            <a:r>
              <a:rPr dirty="0" sz="1600" spc="-5">
                <a:latin typeface="宋体"/>
                <a:cs typeface="宋体"/>
              </a:rPr>
              <a:t>的费</a:t>
            </a:r>
            <a:r>
              <a:rPr dirty="0" sz="1600" spc="5">
                <a:latin typeface="宋体"/>
                <a:cs typeface="宋体"/>
              </a:rPr>
              <a:t>用</a:t>
            </a:r>
            <a:r>
              <a:rPr dirty="0" sz="1600" spc="-5">
                <a:latin typeface="宋体"/>
                <a:cs typeface="宋体"/>
              </a:rPr>
              <a:t>。</a:t>
            </a:r>
            <a:endParaRPr sz="1600">
              <a:latin typeface="宋体"/>
              <a:cs typeface="宋体"/>
            </a:endParaRPr>
          </a:p>
          <a:p>
            <a:pPr marL="12700" marR="5080" indent="456565">
              <a:lnSpc>
                <a:spcPts val="3120"/>
              </a:lnSpc>
            </a:pPr>
            <a:r>
              <a:rPr dirty="0" sz="1600" spc="5">
                <a:latin typeface="宋体"/>
                <a:cs typeface="宋体"/>
              </a:rPr>
              <a:t>（</a:t>
            </a:r>
            <a:r>
              <a:rPr dirty="0" sz="1600" spc="-5">
                <a:latin typeface="宋体"/>
                <a:cs typeface="宋体"/>
              </a:rPr>
              <a:t>六</a:t>
            </a:r>
            <a:r>
              <a:rPr dirty="0" sz="1600" spc="-610">
                <a:latin typeface="宋体"/>
                <a:cs typeface="宋体"/>
              </a:rPr>
              <a:t>）</a:t>
            </a:r>
            <a:r>
              <a:rPr dirty="0" sz="1600" spc="5">
                <a:latin typeface="宋体"/>
                <a:cs typeface="宋体"/>
              </a:rPr>
              <a:t>竣</a:t>
            </a:r>
            <a:r>
              <a:rPr dirty="0" sz="1600" spc="-5">
                <a:latin typeface="宋体"/>
                <a:cs typeface="宋体"/>
              </a:rPr>
              <a:t>工</a:t>
            </a:r>
            <a:r>
              <a:rPr dirty="0" sz="1600" spc="5">
                <a:latin typeface="宋体"/>
                <a:cs typeface="宋体"/>
              </a:rPr>
              <a:t>验</a:t>
            </a:r>
            <a:r>
              <a:rPr dirty="0" sz="1600" spc="-5">
                <a:latin typeface="宋体"/>
                <a:cs typeface="宋体"/>
              </a:rPr>
              <a:t>收费</a:t>
            </a:r>
            <a:r>
              <a:rPr dirty="0" sz="1600" spc="5">
                <a:latin typeface="宋体"/>
                <a:cs typeface="宋体"/>
              </a:rPr>
              <a:t>是</a:t>
            </a:r>
            <a:r>
              <a:rPr dirty="0" sz="1600" spc="-5">
                <a:latin typeface="宋体"/>
                <a:cs typeface="宋体"/>
              </a:rPr>
              <a:t>指项</a:t>
            </a:r>
            <a:r>
              <a:rPr dirty="0" sz="1600" spc="5">
                <a:latin typeface="宋体"/>
                <a:cs typeface="宋体"/>
              </a:rPr>
              <a:t>目</a:t>
            </a:r>
            <a:r>
              <a:rPr dirty="0" sz="1600" spc="-5">
                <a:latin typeface="宋体"/>
                <a:cs typeface="宋体"/>
              </a:rPr>
              <a:t>完工</a:t>
            </a:r>
            <a:r>
              <a:rPr dirty="0" sz="1600" spc="5">
                <a:latin typeface="宋体"/>
                <a:cs typeface="宋体"/>
              </a:rPr>
              <a:t>后</a:t>
            </a:r>
            <a:r>
              <a:rPr dirty="0" sz="1600" spc="-610">
                <a:latin typeface="宋体"/>
                <a:cs typeface="宋体"/>
              </a:rPr>
              <a:t>，</a:t>
            </a:r>
            <a:r>
              <a:rPr dirty="0" sz="1600" spc="5">
                <a:latin typeface="宋体"/>
                <a:cs typeface="宋体"/>
              </a:rPr>
              <a:t>因</a:t>
            </a:r>
            <a:r>
              <a:rPr dirty="0" sz="1600" spc="-5">
                <a:latin typeface="宋体"/>
                <a:cs typeface="宋体"/>
              </a:rPr>
              <a:t>竣工</a:t>
            </a:r>
            <a:r>
              <a:rPr dirty="0" sz="1600" spc="5">
                <a:latin typeface="宋体"/>
                <a:cs typeface="宋体"/>
              </a:rPr>
              <a:t>验</a:t>
            </a:r>
            <a:r>
              <a:rPr dirty="0" sz="1600" spc="-5">
                <a:latin typeface="宋体"/>
                <a:cs typeface="宋体"/>
              </a:rPr>
              <a:t>收</a:t>
            </a:r>
            <a:r>
              <a:rPr dirty="0" sz="1600" spc="-595">
                <a:latin typeface="宋体"/>
                <a:cs typeface="宋体"/>
              </a:rPr>
              <a:t>、</a:t>
            </a:r>
            <a:r>
              <a:rPr dirty="0" sz="1600" spc="-610">
                <a:latin typeface="宋体"/>
                <a:cs typeface="宋体"/>
              </a:rPr>
              <a:t>结</a:t>
            </a:r>
            <a:r>
              <a:rPr dirty="0" sz="1600" spc="-5">
                <a:latin typeface="宋体"/>
                <a:cs typeface="宋体"/>
              </a:rPr>
              <a:t>（</a:t>
            </a:r>
            <a:r>
              <a:rPr dirty="0" sz="1600" spc="5">
                <a:latin typeface="宋体"/>
                <a:cs typeface="宋体"/>
              </a:rPr>
              <a:t>决</a:t>
            </a:r>
            <a:r>
              <a:rPr dirty="0" sz="1600" spc="-5">
                <a:latin typeface="宋体"/>
                <a:cs typeface="宋体"/>
              </a:rPr>
              <a:t>） </a:t>
            </a:r>
            <a:r>
              <a:rPr dirty="0" sz="1600" spc="15">
                <a:latin typeface="宋体"/>
                <a:cs typeface="宋体"/>
              </a:rPr>
              <a:t>算、成</a:t>
            </a:r>
            <a:r>
              <a:rPr dirty="0" sz="1600" spc="5">
                <a:latin typeface="宋体"/>
                <a:cs typeface="宋体"/>
              </a:rPr>
              <a:t>果</a:t>
            </a:r>
            <a:r>
              <a:rPr dirty="0" sz="1600" spc="15">
                <a:latin typeface="宋体"/>
                <a:cs typeface="宋体"/>
              </a:rPr>
              <a:t>管理</a:t>
            </a:r>
            <a:r>
              <a:rPr dirty="0" sz="1600" spc="5">
                <a:latin typeface="宋体"/>
                <a:cs typeface="宋体"/>
              </a:rPr>
              <a:t>等</a:t>
            </a:r>
            <a:r>
              <a:rPr dirty="0" sz="1600" spc="15">
                <a:latin typeface="宋体"/>
                <a:cs typeface="宋体"/>
              </a:rPr>
              <a:t>发生的</a:t>
            </a:r>
            <a:r>
              <a:rPr dirty="0" sz="1600" spc="5">
                <a:latin typeface="宋体"/>
                <a:cs typeface="宋体"/>
              </a:rPr>
              <a:t>各</a:t>
            </a:r>
            <a:r>
              <a:rPr dirty="0" sz="1600" spc="15">
                <a:latin typeface="宋体"/>
                <a:cs typeface="宋体"/>
              </a:rPr>
              <a:t>项支</a:t>
            </a:r>
            <a:r>
              <a:rPr dirty="0" sz="1600" spc="5">
                <a:latin typeface="宋体"/>
                <a:cs typeface="宋体"/>
              </a:rPr>
              <a:t>出</a:t>
            </a:r>
            <a:r>
              <a:rPr dirty="0" sz="1600" spc="15">
                <a:latin typeface="宋体"/>
                <a:cs typeface="宋体"/>
              </a:rPr>
              <a:t>，包括</a:t>
            </a:r>
            <a:r>
              <a:rPr dirty="0" sz="1600" spc="5">
                <a:latin typeface="宋体"/>
                <a:cs typeface="宋体"/>
              </a:rPr>
              <a:t>资</a:t>
            </a:r>
            <a:r>
              <a:rPr dirty="0" sz="1600" spc="15">
                <a:latin typeface="宋体"/>
                <a:cs typeface="宋体"/>
              </a:rPr>
              <a:t>料整</a:t>
            </a:r>
            <a:r>
              <a:rPr dirty="0" sz="1600" spc="5">
                <a:latin typeface="宋体"/>
                <a:cs typeface="宋体"/>
              </a:rPr>
              <a:t>理</a:t>
            </a:r>
            <a:r>
              <a:rPr dirty="0" sz="1600" spc="15">
                <a:latin typeface="宋体"/>
                <a:cs typeface="宋体"/>
              </a:rPr>
              <a:t>建档、</a:t>
            </a:r>
            <a:r>
              <a:rPr dirty="0" sz="1600" spc="5">
                <a:latin typeface="宋体"/>
                <a:cs typeface="宋体"/>
              </a:rPr>
              <a:t>工</a:t>
            </a:r>
            <a:r>
              <a:rPr dirty="0" sz="1600" spc="-5">
                <a:latin typeface="宋体"/>
                <a:cs typeface="宋体"/>
              </a:rPr>
              <a:t>程 </a:t>
            </a:r>
            <a:r>
              <a:rPr dirty="0" sz="1600" spc="5">
                <a:latin typeface="宋体"/>
                <a:cs typeface="宋体"/>
              </a:rPr>
              <a:t>验</a:t>
            </a:r>
            <a:r>
              <a:rPr dirty="0" sz="1600" spc="-5">
                <a:latin typeface="宋体"/>
                <a:cs typeface="宋体"/>
              </a:rPr>
              <a:t>收、</a:t>
            </a:r>
            <a:r>
              <a:rPr dirty="0" sz="1600" spc="5">
                <a:latin typeface="宋体"/>
                <a:cs typeface="宋体"/>
              </a:rPr>
              <a:t>工</a:t>
            </a:r>
            <a:r>
              <a:rPr dirty="0" sz="1600" spc="-5">
                <a:latin typeface="宋体"/>
                <a:cs typeface="宋体"/>
              </a:rPr>
              <a:t>程结算</a:t>
            </a:r>
            <a:r>
              <a:rPr dirty="0" sz="1600" spc="5">
                <a:latin typeface="宋体"/>
                <a:cs typeface="宋体"/>
              </a:rPr>
              <a:t>、</a:t>
            </a:r>
            <a:r>
              <a:rPr dirty="0" sz="1600" spc="-5">
                <a:latin typeface="宋体"/>
                <a:cs typeface="宋体"/>
              </a:rPr>
              <a:t>决算</a:t>
            </a:r>
            <a:r>
              <a:rPr dirty="0" sz="1600" spc="5">
                <a:latin typeface="宋体"/>
                <a:cs typeface="宋体"/>
              </a:rPr>
              <a:t>编</a:t>
            </a:r>
            <a:r>
              <a:rPr dirty="0" sz="1600" spc="-5">
                <a:latin typeface="宋体"/>
                <a:cs typeface="宋体"/>
              </a:rPr>
              <a:t>制、决</a:t>
            </a:r>
            <a:r>
              <a:rPr dirty="0" sz="1600" spc="5">
                <a:latin typeface="宋体"/>
                <a:cs typeface="宋体"/>
              </a:rPr>
              <a:t>算</a:t>
            </a:r>
            <a:r>
              <a:rPr dirty="0" sz="1600" spc="-5">
                <a:latin typeface="宋体"/>
                <a:cs typeface="宋体"/>
              </a:rPr>
              <a:t>审计</a:t>
            </a:r>
            <a:r>
              <a:rPr dirty="0" sz="1600" spc="5">
                <a:latin typeface="宋体"/>
                <a:cs typeface="宋体"/>
              </a:rPr>
              <a:t>、</a:t>
            </a:r>
            <a:r>
              <a:rPr dirty="0" sz="1600" spc="-5">
                <a:latin typeface="宋体"/>
                <a:cs typeface="宋体"/>
              </a:rPr>
              <a:t>绩效评</a:t>
            </a:r>
            <a:r>
              <a:rPr dirty="0" sz="1600" spc="5">
                <a:latin typeface="宋体"/>
                <a:cs typeface="宋体"/>
              </a:rPr>
              <a:t>价</a:t>
            </a:r>
            <a:r>
              <a:rPr dirty="0" sz="1600" spc="-5">
                <a:latin typeface="宋体"/>
                <a:cs typeface="宋体"/>
              </a:rPr>
              <a:t>等。</a:t>
            </a:r>
            <a:endParaRPr sz="1600">
              <a:latin typeface="宋体"/>
              <a:cs typeface="宋体"/>
            </a:endParaRPr>
          </a:p>
          <a:p>
            <a:pPr marL="12700" marR="106045" indent="456565">
              <a:lnSpc>
                <a:spcPts val="3120"/>
              </a:lnSpc>
              <a:spcBef>
                <a:spcPts val="5"/>
              </a:spcBef>
            </a:pPr>
            <a:r>
              <a:rPr dirty="0" sz="1600" spc="5">
                <a:latin typeface="宋体"/>
                <a:cs typeface="宋体"/>
              </a:rPr>
              <a:t>（</a:t>
            </a:r>
            <a:r>
              <a:rPr dirty="0" sz="1600" spc="-5">
                <a:latin typeface="宋体"/>
                <a:cs typeface="宋体"/>
              </a:rPr>
              <a:t>七）</a:t>
            </a:r>
            <a:r>
              <a:rPr dirty="0" sz="1600" spc="5">
                <a:latin typeface="宋体"/>
                <a:cs typeface="宋体"/>
              </a:rPr>
              <a:t>耕</a:t>
            </a:r>
            <a:r>
              <a:rPr dirty="0" sz="1600" spc="-5">
                <a:latin typeface="宋体"/>
                <a:cs typeface="宋体"/>
              </a:rPr>
              <a:t>种</a:t>
            </a:r>
            <a:r>
              <a:rPr dirty="0" sz="1600" spc="5">
                <a:latin typeface="宋体"/>
                <a:cs typeface="宋体"/>
              </a:rPr>
              <a:t>补</a:t>
            </a:r>
            <a:r>
              <a:rPr dirty="0" sz="1600" spc="-5">
                <a:latin typeface="宋体"/>
                <a:cs typeface="宋体"/>
              </a:rPr>
              <a:t>助</a:t>
            </a:r>
            <a:r>
              <a:rPr dirty="0" sz="1600" spc="10">
                <a:latin typeface="宋体"/>
                <a:cs typeface="宋体"/>
              </a:rPr>
              <a:t>费</a:t>
            </a:r>
            <a:r>
              <a:rPr dirty="0" sz="1600" spc="-5">
                <a:latin typeface="宋体"/>
                <a:cs typeface="宋体"/>
              </a:rPr>
              <a:t>是指</a:t>
            </a:r>
            <a:r>
              <a:rPr dirty="0" sz="1600" spc="5">
                <a:latin typeface="宋体"/>
                <a:cs typeface="宋体"/>
              </a:rPr>
              <a:t>一</a:t>
            </a:r>
            <a:r>
              <a:rPr dirty="0" sz="1600" spc="-5">
                <a:latin typeface="宋体"/>
                <a:cs typeface="宋体"/>
              </a:rPr>
              <a:t>定</a:t>
            </a:r>
            <a:r>
              <a:rPr dirty="0" sz="1600" spc="5">
                <a:latin typeface="宋体"/>
                <a:cs typeface="宋体"/>
              </a:rPr>
              <a:t>时</a:t>
            </a:r>
            <a:r>
              <a:rPr dirty="0" sz="1600" spc="-5">
                <a:latin typeface="宋体"/>
                <a:cs typeface="宋体"/>
              </a:rPr>
              <a:t>期</a:t>
            </a:r>
            <a:r>
              <a:rPr dirty="0" sz="1600" spc="5">
                <a:latin typeface="宋体"/>
                <a:cs typeface="宋体"/>
              </a:rPr>
              <a:t>落</a:t>
            </a:r>
            <a:r>
              <a:rPr dirty="0" sz="1600" spc="-5">
                <a:latin typeface="宋体"/>
                <a:cs typeface="宋体"/>
              </a:rPr>
              <a:t>实新</a:t>
            </a:r>
            <a:r>
              <a:rPr dirty="0" sz="1600" spc="5">
                <a:latin typeface="宋体"/>
                <a:cs typeface="宋体"/>
              </a:rPr>
              <a:t>增</a:t>
            </a:r>
            <a:r>
              <a:rPr dirty="0" sz="1600" spc="-5">
                <a:latin typeface="宋体"/>
                <a:cs typeface="宋体"/>
              </a:rPr>
              <a:t>及</a:t>
            </a:r>
            <a:r>
              <a:rPr dirty="0" sz="1600" spc="5">
                <a:latin typeface="宋体"/>
                <a:cs typeface="宋体"/>
              </a:rPr>
              <a:t>恢</a:t>
            </a:r>
            <a:r>
              <a:rPr dirty="0" sz="1600" spc="-5">
                <a:latin typeface="宋体"/>
                <a:cs typeface="宋体"/>
              </a:rPr>
              <a:t>复的耕地 </a:t>
            </a:r>
            <a:r>
              <a:rPr dirty="0" sz="1600" spc="5">
                <a:latin typeface="宋体"/>
                <a:cs typeface="宋体"/>
              </a:rPr>
              <a:t>进</a:t>
            </a:r>
            <a:r>
              <a:rPr dirty="0" sz="1600" spc="-5">
                <a:latin typeface="宋体"/>
                <a:cs typeface="宋体"/>
              </a:rPr>
              <a:t>行耕</a:t>
            </a:r>
            <a:r>
              <a:rPr dirty="0" sz="1600" spc="5">
                <a:latin typeface="宋体"/>
                <a:cs typeface="宋体"/>
              </a:rPr>
              <a:t>种</a:t>
            </a:r>
            <a:r>
              <a:rPr dirty="0" sz="1600" spc="-5">
                <a:latin typeface="宋体"/>
                <a:cs typeface="宋体"/>
              </a:rPr>
              <a:t>而发生</a:t>
            </a:r>
            <a:r>
              <a:rPr dirty="0" sz="1600" spc="5">
                <a:latin typeface="宋体"/>
                <a:cs typeface="宋体"/>
              </a:rPr>
              <a:t>的</a:t>
            </a:r>
            <a:r>
              <a:rPr dirty="0" sz="1600" spc="-5">
                <a:latin typeface="宋体"/>
                <a:cs typeface="宋体"/>
              </a:rPr>
              <a:t>补助</a:t>
            </a:r>
            <a:r>
              <a:rPr dirty="0" sz="1600" spc="5">
                <a:latin typeface="宋体"/>
                <a:cs typeface="宋体"/>
              </a:rPr>
              <a:t>费</a:t>
            </a:r>
            <a:r>
              <a:rPr dirty="0" sz="1600" spc="-5">
                <a:latin typeface="宋体"/>
                <a:cs typeface="宋体"/>
              </a:rPr>
              <a:t>用。</a:t>
            </a:r>
            <a:endParaRPr sz="1600">
              <a:latin typeface="宋体"/>
              <a:cs typeface="宋体"/>
            </a:endParaRPr>
          </a:p>
          <a:p>
            <a:pPr marL="12700" marR="106680" indent="408305">
              <a:lnSpc>
                <a:spcPts val="3120"/>
              </a:lnSpc>
              <a:tabLst>
                <a:tab pos="1452880" algn="l"/>
              </a:tabLst>
            </a:pPr>
            <a:r>
              <a:rPr dirty="0" sz="1600" spc="15" b="1">
                <a:latin typeface="Microsoft JhengHei"/>
                <a:cs typeface="Microsoft JhengHei"/>
              </a:rPr>
              <a:t>第十</a:t>
            </a:r>
            <a:r>
              <a:rPr dirty="0" sz="1600" spc="30" b="1">
                <a:latin typeface="Microsoft JhengHei"/>
                <a:cs typeface="Microsoft JhengHei"/>
              </a:rPr>
              <a:t>四</a:t>
            </a:r>
            <a:r>
              <a:rPr dirty="0" sz="1600" spc="-5" b="1">
                <a:latin typeface="Microsoft JhengHei"/>
                <a:cs typeface="Microsoft JhengHei"/>
              </a:rPr>
              <a:t>条</a:t>
            </a:r>
            <a:r>
              <a:rPr dirty="0" sz="1600" b="1">
                <a:latin typeface="Microsoft JhengHei"/>
                <a:cs typeface="Microsoft JhengHei"/>
              </a:rPr>
              <a:t>	</a:t>
            </a:r>
            <a:r>
              <a:rPr dirty="0" sz="1600" spc="15">
                <a:latin typeface="宋体"/>
                <a:cs typeface="宋体"/>
              </a:rPr>
              <a:t>不</a:t>
            </a:r>
            <a:r>
              <a:rPr dirty="0" sz="1600" spc="5">
                <a:latin typeface="宋体"/>
                <a:cs typeface="宋体"/>
              </a:rPr>
              <a:t>可</a:t>
            </a:r>
            <a:r>
              <a:rPr dirty="0" sz="1600" spc="15">
                <a:latin typeface="宋体"/>
                <a:cs typeface="宋体"/>
              </a:rPr>
              <a:t>预见</a:t>
            </a:r>
            <a:r>
              <a:rPr dirty="0" sz="1600" spc="5">
                <a:latin typeface="宋体"/>
                <a:cs typeface="宋体"/>
              </a:rPr>
              <a:t>费</a:t>
            </a:r>
            <a:r>
              <a:rPr dirty="0" sz="1600" spc="15">
                <a:latin typeface="宋体"/>
                <a:cs typeface="宋体"/>
              </a:rPr>
              <a:t>主要是</a:t>
            </a:r>
            <a:r>
              <a:rPr dirty="0" sz="1600" spc="5">
                <a:latin typeface="宋体"/>
                <a:cs typeface="宋体"/>
              </a:rPr>
              <a:t>指</a:t>
            </a:r>
            <a:r>
              <a:rPr dirty="0" sz="1600" spc="15">
                <a:latin typeface="宋体"/>
                <a:cs typeface="宋体"/>
              </a:rPr>
              <a:t>施工</a:t>
            </a:r>
            <a:r>
              <a:rPr dirty="0" sz="1600" spc="5">
                <a:latin typeface="宋体"/>
                <a:cs typeface="宋体"/>
              </a:rPr>
              <a:t>过</a:t>
            </a:r>
            <a:r>
              <a:rPr dirty="0" sz="1600" spc="15">
                <a:latin typeface="宋体"/>
                <a:cs typeface="宋体"/>
              </a:rPr>
              <a:t>程中</a:t>
            </a:r>
            <a:r>
              <a:rPr dirty="0" sz="1600" spc="5">
                <a:latin typeface="宋体"/>
                <a:cs typeface="宋体"/>
              </a:rPr>
              <a:t>发生</a:t>
            </a:r>
            <a:r>
              <a:rPr dirty="0" sz="1600" spc="15">
                <a:latin typeface="宋体"/>
                <a:cs typeface="宋体"/>
              </a:rPr>
              <a:t>自然</a:t>
            </a:r>
            <a:r>
              <a:rPr dirty="0" sz="1600" spc="-5">
                <a:latin typeface="宋体"/>
                <a:cs typeface="宋体"/>
              </a:rPr>
              <a:t>灾 </a:t>
            </a:r>
            <a:r>
              <a:rPr dirty="0" sz="1600" spc="5">
                <a:latin typeface="宋体"/>
                <a:cs typeface="宋体"/>
              </a:rPr>
              <a:t>害</a:t>
            </a:r>
            <a:r>
              <a:rPr dirty="0" sz="1600" spc="-5">
                <a:latin typeface="宋体"/>
                <a:cs typeface="宋体"/>
              </a:rPr>
              <a:t>、材</a:t>
            </a:r>
            <a:r>
              <a:rPr dirty="0" sz="1600" spc="5">
                <a:latin typeface="宋体"/>
                <a:cs typeface="宋体"/>
              </a:rPr>
              <a:t>料</a:t>
            </a:r>
            <a:r>
              <a:rPr dirty="0" sz="1600" spc="-5">
                <a:latin typeface="宋体"/>
                <a:cs typeface="宋体"/>
              </a:rPr>
              <a:t>价格上</a:t>
            </a:r>
            <a:r>
              <a:rPr dirty="0" sz="1600" spc="5">
                <a:latin typeface="宋体"/>
                <a:cs typeface="宋体"/>
              </a:rPr>
              <a:t>涨</a:t>
            </a:r>
            <a:r>
              <a:rPr dirty="0" sz="1600" spc="-5">
                <a:latin typeface="宋体"/>
                <a:cs typeface="宋体"/>
              </a:rPr>
              <a:t>、设</a:t>
            </a:r>
            <a:r>
              <a:rPr dirty="0" sz="1600" spc="5">
                <a:latin typeface="宋体"/>
                <a:cs typeface="宋体"/>
              </a:rPr>
              <a:t>计</a:t>
            </a:r>
            <a:r>
              <a:rPr dirty="0" sz="1600" spc="-5">
                <a:latin typeface="宋体"/>
                <a:cs typeface="宋体"/>
              </a:rPr>
              <a:t>变更等</a:t>
            </a:r>
            <a:r>
              <a:rPr dirty="0" sz="1600" spc="5">
                <a:latin typeface="宋体"/>
                <a:cs typeface="宋体"/>
              </a:rPr>
              <a:t>情</a:t>
            </a:r>
            <a:r>
              <a:rPr dirty="0" sz="1600" spc="-5">
                <a:latin typeface="宋体"/>
                <a:cs typeface="宋体"/>
              </a:rPr>
              <a:t>况增</a:t>
            </a:r>
            <a:r>
              <a:rPr dirty="0" sz="1600" spc="5">
                <a:latin typeface="宋体"/>
                <a:cs typeface="宋体"/>
              </a:rPr>
              <a:t>加</a:t>
            </a:r>
            <a:r>
              <a:rPr dirty="0" sz="1600" spc="-5">
                <a:latin typeface="宋体"/>
                <a:cs typeface="宋体"/>
              </a:rPr>
              <a:t>的费用。</a:t>
            </a:r>
            <a:endParaRPr sz="1600">
              <a:latin typeface="宋体"/>
              <a:cs typeface="宋体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850">
              <a:latin typeface="Times New Roman"/>
              <a:cs typeface="Times New Roman"/>
            </a:endParaRPr>
          </a:p>
          <a:p>
            <a:pPr algn="ctr" marR="94615">
              <a:lnSpc>
                <a:spcPct val="100000"/>
              </a:lnSpc>
              <a:tabLst>
                <a:tab pos="812165" algn="l"/>
              </a:tabLst>
            </a:pPr>
            <a:r>
              <a:rPr dirty="0" sz="1600" spc="5">
                <a:latin typeface="黑体"/>
                <a:cs typeface="黑体"/>
              </a:rPr>
              <a:t>第</a:t>
            </a:r>
            <a:r>
              <a:rPr dirty="0" sz="1600" spc="-5">
                <a:latin typeface="黑体"/>
                <a:cs typeface="黑体"/>
              </a:rPr>
              <a:t>四章	</a:t>
            </a:r>
            <a:r>
              <a:rPr dirty="0" sz="1600" spc="5">
                <a:latin typeface="黑体"/>
                <a:cs typeface="黑体"/>
              </a:rPr>
              <a:t>定</a:t>
            </a:r>
            <a:r>
              <a:rPr dirty="0" sz="1600" spc="-5">
                <a:latin typeface="黑体"/>
                <a:cs typeface="黑体"/>
              </a:rPr>
              <a:t>额采</a:t>
            </a:r>
            <a:r>
              <a:rPr dirty="0" sz="1600" spc="5">
                <a:latin typeface="黑体"/>
                <a:cs typeface="黑体"/>
              </a:rPr>
              <a:t>用</a:t>
            </a:r>
            <a:r>
              <a:rPr dirty="0" sz="1600" spc="-5">
                <a:latin typeface="黑体"/>
                <a:cs typeface="黑体"/>
              </a:rPr>
              <a:t>及工</a:t>
            </a:r>
            <a:r>
              <a:rPr dirty="0" sz="1600" spc="5">
                <a:latin typeface="黑体"/>
                <a:cs typeface="黑体"/>
              </a:rPr>
              <a:t>程</a:t>
            </a:r>
            <a:r>
              <a:rPr dirty="0" sz="1600" spc="-5">
                <a:latin typeface="黑体"/>
                <a:cs typeface="黑体"/>
              </a:rPr>
              <a:t>量计算</a:t>
            </a:r>
            <a:endParaRPr sz="1600">
              <a:latin typeface="黑体"/>
              <a:cs typeface="黑体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 marL="12700" marR="108585" indent="408305">
              <a:lnSpc>
                <a:spcPct val="162500"/>
              </a:lnSpc>
              <a:spcBef>
                <a:spcPts val="1280"/>
              </a:spcBef>
              <a:tabLst>
                <a:tab pos="1452880" algn="l"/>
              </a:tabLst>
            </a:pPr>
            <a:r>
              <a:rPr dirty="0" sz="1600" spc="15" b="1">
                <a:latin typeface="Microsoft JhengHei"/>
                <a:cs typeface="Microsoft JhengHei"/>
              </a:rPr>
              <a:t>第十</a:t>
            </a:r>
            <a:r>
              <a:rPr dirty="0" sz="1600" spc="30" b="1">
                <a:latin typeface="Microsoft JhengHei"/>
                <a:cs typeface="Microsoft JhengHei"/>
              </a:rPr>
              <a:t>五</a:t>
            </a:r>
            <a:r>
              <a:rPr dirty="0" sz="1600" spc="-5" b="1">
                <a:latin typeface="Microsoft JhengHei"/>
                <a:cs typeface="Microsoft JhengHei"/>
              </a:rPr>
              <a:t>条</a:t>
            </a:r>
            <a:r>
              <a:rPr dirty="0" sz="1600" b="1">
                <a:latin typeface="Microsoft JhengHei"/>
                <a:cs typeface="Microsoft JhengHei"/>
              </a:rPr>
              <a:t>	</a:t>
            </a:r>
            <a:r>
              <a:rPr dirty="0" sz="1600" spc="15">
                <a:latin typeface="宋体"/>
                <a:cs typeface="宋体"/>
              </a:rPr>
              <a:t>工</a:t>
            </a:r>
            <a:r>
              <a:rPr dirty="0" sz="1600" spc="5">
                <a:latin typeface="宋体"/>
                <a:cs typeface="宋体"/>
              </a:rPr>
              <a:t>程</a:t>
            </a:r>
            <a:r>
              <a:rPr dirty="0" sz="1600" spc="15">
                <a:latin typeface="宋体"/>
                <a:cs typeface="宋体"/>
              </a:rPr>
              <a:t>施工</a:t>
            </a:r>
            <a:r>
              <a:rPr dirty="0" sz="1600" spc="5">
                <a:latin typeface="宋体"/>
                <a:cs typeface="宋体"/>
              </a:rPr>
              <a:t>费</a:t>
            </a:r>
            <a:r>
              <a:rPr dirty="0" sz="1600" spc="15">
                <a:latin typeface="宋体"/>
                <a:cs typeface="宋体"/>
              </a:rPr>
              <a:t>应依</a:t>
            </a:r>
            <a:r>
              <a:rPr dirty="0" sz="1600" spc="5">
                <a:latin typeface="宋体"/>
                <a:cs typeface="宋体"/>
              </a:rPr>
              <a:t>据我</a:t>
            </a:r>
            <a:r>
              <a:rPr dirty="0" sz="1600" spc="15">
                <a:latin typeface="宋体"/>
                <a:cs typeface="宋体"/>
              </a:rPr>
              <a:t>省现</a:t>
            </a:r>
            <a:r>
              <a:rPr dirty="0" sz="1600" spc="5">
                <a:latin typeface="宋体"/>
                <a:cs typeface="宋体"/>
              </a:rPr>
              <a:t>行</a:t>
            </a:r>
            <a:r>
              <a:rPr dirty="0" sz="1600" spc="15">
                <a:latin typeface="宋体"/>
                <a:cs typeface="宋体"/>
              </a:rPr>
              <a:t>发布</a:t>
            </a:r>
            <a:r>
              <a:rPr dirty="0" sz="1600" spc="5">
                <a:latin typeface="宋体"/>
                <a:cs typeface="宋体"/>
              </a:rPr>
              <a:t>的预</a:t>
            </a:r>
            <a:r>
              <a:rPr dirty="0" sz="1600" spc="15">
                <a:latin typeface="宋体"/>
                <a:cs typeface="宋体"/>
              </a:rPr>
              <a:t>算定</a:t>
            </a:r>
            <a:r>
              <a:rPr dirty="0" sz="1600" spc="-5">
                <a:latin typeface="宋体"/>
                <a:cs typeface="宋体"/>
              </a:rPr>
              <a:t>额 </a:t>
            </a:r>
            <a:r>
              <a:rPr dirty="0" sz="1600" spc="15">
                <a:latin typeface="宋体"/>
                <a:cs typeface="宋体"/>
              </a:rPr>
              <a:t>标准及</a:t>
            </a:r>
            <a:r>
              <a:rPr dirty="0" sz="1600" spc="5">
                <a:latin typeface="宋体"/>
                <a:cs typeface="宋体"/>
              </a:rPr>
              <a:t>计</a:t>
            </a:r>
            <a:r>
              <a:rPr dirty="0" sz="1600" spc="15">
                <a:latin typeface="宋体"/>
                <a:cs typeface="宋体"/>
              </a:rPr>
              <a:t>价文</a:t>
            </a:r>
            <a:r>
              <a:rPr dirty="0" sz="1600" spc="5">
                <a:latin typeface="宋体"/>
                <a:cs typeface="宋体"/>
              </a:rPr>
              <a:t>件</a:t>
            </a:r>
            <a:r>
              <a:rPr dirty="0" sz="1600" spc="15">
                <a:latin typeface="宋体"/>
                <a:cs typeface="宋体"/>
              </a:rPr>
              <a:t>进行计</a:t>
            </a:r>
            <a:r>
              <a:rPr dirty="0" sz="1600" spc="5">
                <a:latin typeface="宋体"/>
                <a:cs typeface="宋体"/>
              </a:rPr>
              <a:t>价</a:t>
            </a:r>
            <a:r>
              <a:rPr dirty="0" sz="1600" spc="15">
                <a:latin typeface="宋体"/>
                <a:cs typeface="宋体"/>
              </a:rPr>
              <a:t>，工</a:t>
            </a:r>
            <a:r>
              <a:rPr dirty="0" sz="1600" spc="5">
                <a:latin typeface="宋体"/>
                <a:cs typeface="宋体"/>
              </a:rPr>
              <a:t>程</a:t>
            </a:r>
            <a:r>
              <a:rPr dirty="0" sz="1600" spc="15">
                <a:latin typeface="宋体"/>
                <a:cs typeface="宋体"/>
              </a:rPr>
              <a:t>量按相</a:t>
            </a:r>
            <a:r>
              <a:rPr dirty="0" sz="1600" spc="5">
                <a:latin typeface="宋体"/>
                <a:cs typeface="宋体"/>
              </a:rPr>
              <a:t>应</a:t>
            </a:r>
            <a:r>
              <a:rPr dirty="0" sz="1600" spc="15">
                <a:latin typeface="宋体"/>
                <a:cs typeface="宋体"/>
              </a:rPr>
              <a:t>的工</a:t>
            </a:r>
            <a:r>
              <a:rPr dirty="0" sz="1600" spc="5">
                <a:latin typeface="宋体"/>
                <a:cs typeface="宋体"/>
              </a:rPr>
              <a:t>程</a:t>
            </a:r>
            <a:r>
              <a:rPr dirty="0" sz="1600" spc="15">
                <a:latin typeface="宋体"/>
                <a:cs typeface="宋体"/>
              </a:rPr>
              <a:t>量计算</a:t>
            </a:r>
            <a:r>
              <a:rPr dirty="0" sz="1600" spc="5">
                <a:latin typeface="宋体"/>
                <a:cs typeface="宋体"/>
              </a:rPr>
              <a:t>规</a:t>
            </a:r>
            <a:r>
              <a:rPr dirty="0" sz="1600" spc="-5">
                <a:latin typeface="宋体"/>
                <a:cs typeface="宋体"/>
              </a:rPr>
              <a:t>则</a:t>
            </a:r>
            <a:endParaRPr sz="16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3340" rIns="0" bIns="0" rtlCol="0" vert="horz">
            <a:spAutoFit/>
          </a:bodyPr>
          <a:lstStyle/>
          <a:p>
            <a:pPr marL="46355">
              <a:lnSpc>
                <a:spcPct val="100000"/>
              </a:lnSpc>
              <a:spcBef>
                <a:spcPts val="420"/>
              </a:spcBef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068120" y="969009"/>
            <a:ext cx="5455920" cy="85909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5">
                <a:latin typeface="宋体"/>
                <a:cs typeface="宋体"/>
              </a:rPr>
              <a:t>进</a:t>
            </a:r>
            <a:r>
              <a:rPr dirty="0" sz="1600" spc="-5">
                <a:latin typeface="宋体"/>
                <a:cs typeface="宋体"/>
              </a:rPr>
              <a:t>行计</a:t>
            </a:r>
            <a:r>
              <a:rPr dirty="0" sz="1600" spc="5">
                <a:latin typeface="宋体"/>
                <a:cs typeface="宋体"/>
              </a:rPr>
              <a:t>算</a:t>
            </a:r>
            <a:r>
              <a:rPr dirty="0" sz="1600" spc="-5">
                <a:latin typeface="宋体"/>
                <a:cs typeface="宋体"/>
              </a:rPr>
              <a:t>。</a:t>
            </a:r>
            <a:endParaRPr sz="1600">
              <a:latin typeface="宋体"/>
              <a:cs typeface="宋体"/>
            </a:endParaRPr>
          </a:p>
          <a:p>
            <a:pPr algn="just" marL="12700" marR="102235" indent="408305">
              <a:lnSpc>
                <a:spcPct val="162500"/>
              </a:lnSpc>
            </a:pPr>
            <a:r>
              <a:rPr dirty="0" sz="1600" spc="15" b="1">
                <a:latin typeface="Microsoft JhengHei"/>
                <a:cs typeface="Microsoft JhengHei"/>
              </a:rPr>
              <a:t>第十</a:t>
            </a:r>
            <a:r>
              <a:rPr dirty="0" sz="1600" spc="30" b="1">
                <a:latin typeface="Microsoft JhengHei"/>
                <a:cs typeface="Microsoft JhengHei"/>
              </a:rPr>
              <a:t>六</a:t>
            </a:r>
            <a:r>
              <a:rPr dirty="0" sz="1600" spc="-5" b="1">
                <a:latin typeface="Microsoft JhengHei"/>
                <a:cs typeface="Microsoft JhengHei"/>
              </a:rPr>
              <a:t>条</a:t>
            </a:r>
            <a:r>
              <a:rPr dirty="0" sz="1600" b="1">
                <a:latin typeface="Microsoft JhengHei"/>
                <a:cs typeface="Microsoft JhengHei"/>
              </a:rPr>
              <a:t> </a:t>
            </a:r>
            <a:r>
              <a:rPr dirty="0" sz="1600" spc="15">
                <a:latin typeface="宋体"/>
                <a:cs typeface="宋体"/>
              </a:rPr>
              <a:t>项</a:t>
            </a:r>
            <a:r>
              <a:rPr dirty="0" sz="1600" spc="5">
                <a:latin typeface="宋体"/>
                <a:cs typeface="宋体"/>
              </a:rPr>
              <a:t>目</a:t>
            </a:r>
            <a:r>
              <a:rPr dirty="0" sz="1600" spc="15">
                <a:latin typeface="宋体"/>
                <a:cs typeface="宋体"/>
              </a:rPr>
              <a:t>涉及</a:t>
            </a:r>
            <a:r>
              <a:rPr dirty="0" sz="1600" spc="5">
                <a:latin typeface="宋体"/>
                <a:cs typeface="宋体"/>
              </a:rPr>
              <a:t>矿</a:t>
            </a:r>
            <a:r>
              <a:rPr dirty="0" sz="1600" spc="15">
                <a:latin typeface="宋体"/>
                <a:cs typeface="宋体"/>
              </a:rPr>
              <a:t>山地</a:t>
            </a:r>
            <a:r>
              <a:rPr dirty="0" sz="1600" spc="5">
                <a:latin typeface="宋体"/>
                <a:cs typeface="宋体"/>
              </a:rPr>
              <a:t>形地</a:t>
            </a:r>
            <a:r>
              <a:rPr dirty="0" sz="1600" spc="15">
                <a:latin typeface="宋体"/>
                <a:cs typeface="宋体"/>
              </a:rPr>
              <a:t>貌景</a:t>
            </a:r>
            <a:r>
              <a:rPr dirty="0" sz="1600" spc="5">
                <a:latin typeface="宋体"/>
                <a:cs typeface="宋体"/>
              </a:rPr>
              <a:t>观</a:t>
            </a:r>
            <a:r>
              <a:rPr dirty="0" sz="1600" spc="15">
                <a:latin typeface="宋体"/>
                <a:cs typeface="宋体"/>
              </a:rPr>
              <a:t>修复</a:t>
            </a:r>
            <a:r>
              <a:rPr dirty="0" sz="1600" spc="5">
                <a:latin typeface="宋体"/>
                <a:cs typeface="宋体"/>
              </a:rPr>
              <a:t>、矿</a:t>
            </a:r>
            <a:r>
              <a:rPr dirty="0" sz="1600" spc="15">
                <a:latin typeface="宋体"/>
                <a:cs typeface="宋体"/>
              </a:rPr>
              <a:t>山土</a:t>
            </a:r>
            <a:r>
              <a:rPr dirty="0" sz="1600" spc="-5">
                <a:latin typeface="宋体"/>
                <a:cs typeface="宋体"/>
              </a:rPr>
              <a:t>地 </a:t>
            </a:r>
            <a:r>
              <a:rPr dirty="0" sz="1600" spc="15">
                <a:latin typeface="宋体"/>
                <a:cs typeface="宋体"/>
              </a:rPr>
              <a:t>复垦与</a:t>
            </a:r>
            <a:r>
              <a:rPr dirty="0" sz="1600" spc="5">
                <a:latin typeface="宋体"/>
                <a:cs typeface="宋体"/>
              </a:rPr>
              <a:t>植</a:t>
            </a:r>
            <a:r>
              <a:rPr dirty="0" sz="1600" spc="15">
                <a:latin typeface="宋体"/>
                <a:cs typeface="宋体"/>
              </a:rPr>
              <a:t>被恢</a:t>
            </a:r>
            <a:r>
              <a:rPr dirty="0" sz="1600" spc="5">
                <a:latin typeface="宋体"/>
                <a:cs typeface="宋体"/>
              </a:rPr>
              <a:t>复</a:t>
            </a:r>
            <a:r>
              <a:rPr dirty="0" sz="1600" spc="15">
                <a:latin typeface="宋体"/>
                <a:cs typeface="宋体"/>
              </a:rPr>
              <a:t>、矿山</a:t>
            </a:r>
            <a:r>
              <a:rPr dirty="0" sz="1600" spc="5">
                <a:latin typeface="宋体"/>
                <a:cs typeface="宋体"/>
              </a:rPr>
              <a:t>水</a:t>
            </a:r>
            <a:r>
              <a:rPr dirty="0" sz="1600" spc="15">
                <a:latin typeface="宋体"/>
                <a:cs typeface="宋体"/>
              </a:rPr>
              <a:t>资源</a:t>
            </a:r>
            <a:r>
              <a:rPr dirty="0" sz="1600" spc="5">
                <a:latin typeface="宋体"/>
                <a:cs typeface="宋体"/>
              </a:rPr>
              <a:t>水</a:t>
            </a:r>
            <a:r>
              <a:rPr dirty="0" sz="1600" spc="15">
                <a:latin typeface="宋体"/>
                <a:cs typeface="宋体"/>
              </a:rPr>
              <a:t>生态修</a:t>
            </a:r>
            <a:r>
              <a:rPr dirty="0" sz="1600" spc="5">
                <a:latin typeface="宋体"/>
                <a:cs typeface="宋体"/>
              </a:rPr>
              <a:t>复</a:t>
            </a:r>
            <a:r>
              <a:rPr dirty="0" sz="1600" spc="15">
                <a:latin typeface="宋体"/>
                <a:cs typeface="宋体"/>
              </a:rPr>
              <a:t>与改</a:t>
            </a:r>
            <a:r>
              <a:rPr dirty="0" sz="1600" spc="5">
                <a:latin typeface="宋体"/>
                <a:cs typeface="宋体"/>
              </a:rPr>
              <a:t>善</a:t>
            </a:r>
            <a:r>
              <a:rPr dirty="0" sz="1600" spc="15">
                <a:latin typeface="宋体"/>
                <a:cs typeface="宋体"/>
              </a:rPr>
              <a:t>、矿山</a:t>
            </a:r>
            <a:r>
              <a:rPr dirty="0" sz="1600" spc="5">
                <a:latin typeface="宋体"/>
                <a:cs typeface="宋体"/>
              </a:rPr>
              <a:t>地</a:t>
            </a:r>
            <a:r>
              <a:rPr dirty="0" sz="1600" spc="-5">
                <a:latin typeface="宋体"/>
                <a:cs typeface="宋体"/>
              </a:rPr>
              <a:t>质 </a:t>
            </a:r>
            <a:r>
              <a:rPr dirty="0" sz="1600" spc="15">
                <a:latin typeface="宋体"/>
                <a:cs typeface="宋体"/>
              </a:rPr>
              <a:t>灾害防</a:t>
            </a:r>
            <a:r>
              <a:rPr dirty="0" sz="1600" spc="5">
                <a:latin typeface="宋体"/>
                <a:cs typeface="宋体"/>
              </a:rPr>
              <a:t>治</a:t>
            </a:r>
            <a:r>
              <a:rPr dirty="0" sz="1600" spc="15">
                <a:latin typeface="宋体"/>
                <a:cs typeface="宋体"/>
              </a:rPr>
              <a:t>、监</a:t>
            </a:r>
            <a:r>
              <a:rPr dirty="0" sz="1600" spc="5">
                <a:latin typeface="宋体"/>
                <a:cs typeface="宋体"/>
              </a:rPr>
              <a:t>测</a:t>
            </a:r>
            <a:r>
              <a:rPr dirty="0" sz="1600" spc="15">
                <a:latin typeface="宋体"/>
                <a:cs typeface="宋体"/>
              </a:rPr>
              <a:t>与后期</a:t>
            </a:r>
            <a:r>
              <a:rPr dirty="0" sz="1600" spc="5">
                <a:latin typeface="宋体"/>
                <a:cs typeface="宋体"/>
              </a:rPr>
              <a:t>管</a:t>
            </a:r>
            <a:r>
              <a:rPr dirty="0" sz="1600" spc="15">
                <a:latin typeface="宋体"/>
                <a:cs typeface="宋体"/>
              </a:rPr>
              <a:t>护、</a:t>
            </a:r>
            <a:r>
              <a:rPr dirty="0" sz="1600" spc="5">
                <a:latin typeface="宋体"/>
                <a:cs typeface="宋体"/>
              </a:rPr>
              <a:t>其</a:t>
            </a:r>
            <a:r>
              <a:rPr dirty="0" sz="1600" spc="15">
                <a:latin typeface="宋体"/>
                <a:cs typeface="宋体"/>
              </a:rPr>
              <a:t>他（含</a:t>
            </a:r>
            <a:r>
              <a:rPr dirty="0" sz="1600" spc="5">
                <a:latin typeface="宋体"/>
                <a:cs typeface="宋体"/>
              </a:rPr>
              <a:t>综</a:t>
            </a:r>
            <a:r>
              <a:rPr dirty="0" sz="1600" spc="15">
                <a:latin typeface="宋体"/>
                <a:cs typeface="宋体"/>
              </a:rPr>
              <a:t>合利</a:t>
            </a:r>
            <a:r>
              <a:rPr dirty="0" sz="1600" spc="5">
                <a:latin typeface="宋体"/>
                <a:cs typeface="宋体"/>
              </a:rPr>
              <a:t>用</a:t>
            </a:r>
            <a:r>
              <a:rPr dirty="0" sz="1600" spc="15">
                <a:latin typeface="宋体"/>
                <a:cs typeface="宋体"/>
              </a:rPr>
              <a:t>）等工</a:t>
            </a:r>
            <a:r>
              <a:rPr dirty="0" sz="1600" spc="5">
                <a:latin typeface="宋体"/>
                <a:cs typeface="宋体"/>
              </a:rPr>
              <a:t>程</a:t>
            </a:r>
            <a:r>
              <a:rPr dirty="0" sz="1600" spc="-5">
                <a:latin typeface="宋体"/>
                <a:cs typeface="宋体"/>
              </a:rPr>
              <a:t>。 </a:t>
            </a:r>
            <a:r>
              <a:rPr dirty="0" sz="1600" spc="15">
                <a:latin typeface="宋体"/>
                <a:cs typeface="宋体"/>
              </a:rPr>
              <a:t>工程施</a:t>
            </a:r>
            <a:r>
              <a:rPr dirty="0" sz="1600" spc="5">
                <a:latin typeface="宋体"/>
                <a:cs typeface="宋体"/>
              </a:rPr>
              <a:t>工</a:t>
            </a:r>
            <a:r>
              <a:rPr dirty="0" sz="1600" spc="15">
                <a:latin typeface="宋体"/>
                <a:cs typeface="宋体"/>
              </a:rPr>
              <a:t>费（</a:t>
            </a:r>
            <a:r>
              <a:rPr dirty="0" sz="1600" spc="5">
                <a:latin typeface="宋体"/>
                <a:cs typeface="宋体"/>
              </a:rPr>
              <a:t>分</a:t>
            </a:r>
            <a:r>
              <a:rPr dirty="0" sz="1600" spc="15">
                <a:latin typeface="宋体"/>
                <a:cs typeface="宋体"/>
              </a:rPr>
              <a:t>部分项</a:t>
            </a:r>
            <a:r>
              <a:rPr dirty="0" sz="1600" spc="5">
                <a:latin typeface="宋体"/>
                <a:cs typeface="宋体"/>
              </a:rPr>
              <a:t>工</a:t>
            </a:r>
            <a:r>
              <a:rPr dirty="0" sz="1600" spc="15">
                <a:latin typeface="宋体"/>
                <a:cs typeface="宋体"/>
              </a:rPr>
              <a:t>程费</a:t>
            </a:r>
            <a:r>
              <a:rPr dirty="0" sz="1600" spc="5">
                <a:latin typeface="宋体"/>
                <a:cs typeface="宋体"/>
              </a:rPr>
              <a:t>）</a:t>
            </a:r>
            <a:r>
              <a:rPr dirty="0" sz="1600" spc="15">
                <a:latin typeface="宋体"/>
                <a:cs typeface="宋体"/>
              </a:rPr>
              <a:t>计价采</a:t>
            </a:r>
            <a:r>
              <a:rPr dirty="0" sz="1600" spc="5">
                <a:latin typeface="宋体"/>
                <a:cs typeface="宋体"/>
              </a:rPr>
              <a:t>用</a:t>
            </a:r>
            <a:r>
              <a:rPr dirty="0" sz="1600" spc="15">
                <a:latin typeface="宋体"/>
                <a:cs typeface="宋体"/>
              </a:rPr>
              <a:t>的预</a:t>
            </a:r>
            <a:r>
              <a:rPr dirty="0" sz="1600" spc="5">
                <a:latin typeface="宋体"/>
                <a:cs typeface="宋体"/>
              </a:rPr>
              <a:t>算</a:t>
            </a:r>
            <a:r>
              <a:rPr dirty="0" sz="1600" spc="15">
                <a:latin typeface="宋体"/>
                <a:cs typeface="宋体"/>
              </a:rPr>
              <a:t>定额标</a:t>
            </a:r>
            <a:r>
              <a:rPr dirty="0" sz="1600" spc="5">
                <a:latin typeface="宋体"/>
                <a:cs typeface="宋体"/>
              </a:rPr>
              <a:t>准</a:t>
            </a:r>
            <a:r>
              <a:rPr dirty="0" sz="1600" spc="-5">
                <a:latin typeface="宋体"/>
                <a:cs typeface="宋体"/>
              </a:rPr>
              <a:t>规 </a:t>
            </a:r>
            <a:r>
              <a:rPr dirty="0" sz="1600" spc="5">
                <a:latin typeface="宋体"/>
                <a:cs typeface="宋体"/>
              </a:rPr>
              <a:t>定</a:t>
            </a:r>
            <a:r>
              <a:rPr dirty="0" sz="1600" spc="-5">
                <a:latin typeface="宋体"/>
                <a:cs typeface="宋体"/>
              </a:rPr>
              <a:t>如下：</a:t>
            </a:r>
            <a:endParaRPr sz="1600">
              <a:latin typeface="宋体"/>
              <a:cs typeface="宋体"/>
            </a:endParaRPr>
          </a:p>
          <a:p>
            <a:pPr algn="just" marL="12700" marR="100330" indent="354965">
              <a:lnSpc>
                <a:spcPct val="162500"/>
              </a:lnSpc>
              <a:spcBef>
                <a:spcPts val="5"/>
              </a:spcBef>
              <a:buSzPct val="93750"/>
              <a:buFont typeface="Times New Roman"/>
              <a:buAutoNum type="arabicPeriod"/>
              <a:tabLst>
                <a:tab pos="673735" algn="l"/>
              </a:tabLst>
            </a:pPr>
            <a:r>
              <a:rPr dirty="0" sz="1600" spc="5">
                <a:latin typeface="宋体"/>
                <a:cs typeface="宋体"/>
              </a:rPr>
              <a:t>矿</a:t>
            </a:r>
            <a:r>
              <a:rPr dirty="0" sz="1600" spc="-5">
                <a:latin typeface="宋体"/>
                <a:cs typeface="宋体"/>
              </a:rPr>
              <a:t>山</a:t>
            </a:r>
            <a:r>
              <a:rPr dirty="0" sz="1600" spc="5">
                <a:latin typeface="宋体"/>
                <a:cs typeface="宋体"/>
              </a:rPr>
              <a:t>地</a:t>
            </a:r>
            <a:r>
              <a:rPr dirty="0" sz="1600" spc="-5">
                <a:latin typeface="宋体"/>
                <a:cs typeface="宋体"/>
              </a:rPr>
              <a:t>形地貌</a:t>
            </a:r>
            <a:r>
              <a:rPr dirty="0" sz="1600" spc="5">
                <a:latin typeface="宋体"/>
                <a:cs typeface="宋体"/>
              </a:rPr>
              <a:t>景</a:t>
            </a:r>
            <a:r>
              <a:rPr dirty="0" sz="1600" spc="-5">
                <a:latin typeface="宋体"/>
                <a:cs typeface="宋体"/>
              </a:rPr>
              <a:t>观修</a:t>
            </a:r>
            <a:r>
              <a:rPr dirty="0" sz="1600" spc="5">
                <a:latin typeface="宋体"/>
                <a:cs typeface="宋体"/>
              </a:rPr>
              <a:t>复</a:t>
            </a:r>
            <a:r>
              <a:rPr dirty="0" sz="1600" spc="-5">
                <a:latin typeface="宋体"/>
                <a:cs typeface="宋体"/>
              </a:rPr>
              <a:t>工</a:t>
            </a:r>
            <a:r>
              <a:rPr dirty="0" sz="1600" spc="5">
                <a:latin typeface="宋体"/>
                <a:cs typeface="宋体"/>
              </a:rPr>
              <a:t>程</a:t>
            </a:r>
            <a:r>
              <a:rPr dirty="0" sz="1600" spc="-5">
                <a:latin typeface="宋体"/>
                <a:cs typeface="宋体"/>
              </a:rPr>
              <a:t>，</a:t>
            </a:r>
            <a:r>
              <a:rPr dirty="0" sz="1600" spc="5">
                <a:latin typeface="宋体"/>
                <a:cs typeface="宋体"/>
              </a:rPr>
              <a:t>计</a:t>
            </a:r>
            <a:r>
              <a:rPr dirty="0" sz="1600" spc="-5">
                <a:latin typeface="宋体"/>
                <a:cs typeface="宋体"/>
              </a:rPr>
              <a:t>价定</a:t>
            </a:r>
            <a:r>
              <a:rPr dirty="0" sz="1600" spc="5">
                <a:latin typeface="宋体"/>
                <a:cs typeface="宋体"/>
              </a:rPr>
              <a:t>额</a:t>
            </a:r>
            <a:r>
              <a:rPr dirty="0" sz="1600" spc="-5">
                <a:latin typeface="宋体"/>
                <a:cs typeface="宋体"/>
              </a:rPr>
              <a:t>采</a:t>
            </a:r>
            <a:r>
              <a:rPr dirty="0" sz="1600" spc="5">
                <a:latin typeface="宋体"/>
                <a:cs typeface="宋体"/>
              </a:rPr>
              <a:t>用</a:t>
            </a:r>
            <a:r>
              <a:rPr dirty="0" sz="1600" spc="-5">
                <a:latin typeface="宋体"/>
                <a:cs typeface="宋体"/>
              </a:rPr>
              <a:t>《</a:t>
            </a:r>
            <a:r>
              <a:rPr dirty="0" sz="1600" spc="5">
                <a:latin typeface="宋体"/>
                <a:cs typeface="宋体"/>
              </a:rPr>
              <a:t>湖</a:t>
            </a:r>
            <a:r>
              <a:rPr dirty="0" sz="1600" spc="-5">
                <a:latin typeface="宋体"/>
                <a:cs typeface="宋体"/>
              </a:rPr>
              <a:t>南省 </a:t>
            </a:r>
            <a:r>
              <a:rPr dirty="0" sz="1600" spc="15">
                <a:latin typeface="宋体"/>
                <a:cs typeface="宋体"/>
              </a:rPr>
              <a:t>土地开</a:t>
            </a:r>
            <a:r>
              <a:rPr dirty="0" sz="1600" spc="5">
                <a:latin typeface="宋体"/>
                <a:cs typeface="宋体"/>
              </a:rPr>
              <a:t>发</a:t>
            </a:r>
            <a:r>
              <a:rPr dirty="0" sz="1600" spc="15">
                <a:latin typeface="宋体"/>
                <a:cs typeface="宋体"/>
              </a:rPr>
              <a:t>整</a:t>
            </a:r>
            <a:r>
              <a:rPr dirty="0" sz="1600" spc="5">
                <a:latin typeface="宋体"/>
                <a:cs typeface="宋体"/>
              </a:rPr>
              <a:t>理项</a:t>
            </a:r>
            <a:r>
              <a:rPr dirty="0" sz="1600" spc="15">
                <a:latin typeface="宋体"/>
                <a:cs typeface="宋体"/>
              </a:rPr>
              <a:t>目预算</a:t>
            </a:r>
            <a:r>
              <a:rPr dirty="0" sz="1600" spc="5">
                <a:latin typeface="宋体"/>
                <a:cs typeface="宋体"/>
              </a:rPr>
              <a:t>补</a:t>
            </a:r>
            <a:r>
              <a:rPr dirty="0" sz="1600" spc="15">
                <a:latin typeface="宋体"/>
                <a:cs typeface="宋体"/>
              </a:rPr>
              <a:t>充</a:t>
            </a:r>
            <a:r>
              <a:rPr dirty="0" sz="1600" spc="5">
                <a:latin typeface="宋体"/>
                <a:cs typeface="宋体"/>
              </a:rPr>
              <a:t>定额</a:t>
            </a:r>
            <a:r>
              <a:rPr dirty="0" sz="1600" spc="15">
                <a:latin typeface="宋体"/>
                <a:cs typeface="宋体"/>
              </a:rPr>
              <a:t>标准（</a:t>
            </a:r>
            <a:r>
              <a:rPr dirty="0" sz="1600" spc="5">
                <a:latin typeface="宋体"/>
                <a:cs typeface="宋体"/>
              </a:rPr>
              <a:t>试行</a:t>
            </a:r>
            <a:r>
              <a:rPr dirty="0" sz="1600" spc="-790">
                <a:latin typeface="宋体"/>
                <a:cs typeface="宋体"/>
              </a:rPr>
              <a:t>）</a:t>
            </a:r>
            <a:r>
              <a:rPr dirty="0" sz="1600" spc="-775">
                <a:latin typeface="宋体"/>
                <a:cs typeface="宋体"/>
              </a:rPr>
              <a:t>》</a:t>
            </a:r>
            <a:r>
              <a:rPr dirty="0" sz="1600" spc="5">
                <a:latin typeface="宋体"/>
                <a:cs typeface="宋体"/>
              </a:rPr>
              <a:t>，</a:t>
            </a:r>
            <a:r>
              <a:rPr dirty="0" sz="1600" spc="15">
                <a:latin typeface="宋体"/>
                <a:cs typeface="宋体"/>
              </a:rPr>
              <a:t>缺项部</a:t>
            </a:r>
            <a:r>
              <a:rPr dirty="0" sz="1600" spc="5">
                <a:latin typeface="宋体"/>
                <a:cs typeface="宋体"/>
              </a:rPr>
              <a:t>分</a:t>
            </a:r>
            <a:r>
              <a:rPr dirty="0" sz="1600" spc="-5">
                <a:latin typeface="宋体"/>
                <a:cs typeface="宋体"/>
              </a:rPr>
              <a:t>定 </a:t>
            </a:r>
            <a:r>
              <a:rPr dirty="0" sz="1600" spc="5">
                <a:latin typeface="宋体"/>
                <a:cs typeface="宋体"/>
              </a:rPr>
              <a:t>额</a:t>
            </a:r>
            <a:r>
              <a:rPr dirty="0" sz="1600" spc="-5">
                <a:latin typeface="宋体"/>
                <a:cs typeface="宋体"/>
              </a:rPr>
              <a:t>依次</a:t>
            </a:r>
            <a:r>
              <a:rPr dirty="0" sz="1600" spc="5">
                <a:latin typeface="宋体"/>
                <a:cs typeface="宋体"/>
              </a:rPr>
              <a:t>采</a:t>
            </a:r>
            <a:r>
              <a:rPr dirty="0" sz="1600" spc="-200">
                <a:latin typeface="宋体"/>
                <a:cs typeface="宋体"/>
              </a:rPr>
              <a:t>用</a:t>
            </a:r>
            <a:r>
              <a:rPr dirty="0" sz="1600" spc="-5">
                <a:latin typeface="宋体"/>
                <a:cs typeface="宋体"/>
              </a:rPr>
              <a:t>《湖</a:t>
            </a:r>
            <a:r>
              <a:rPr dirty="0" sz="1600" spc="5">
                <a:latin typeface="宋体"/>
                <a:cs typeface="宋体"/>
              </a:rPr>
              <a:t>南</a:t>
            </a:r>
            <a:r>
              <a:rPr dirty="0" sz="1600" spc="-5">
                <a:latin typeface="宋体"/>
                <a:cs typeface="宋体"/>
              </a:rPr>
              <a:t>省房</a:t>
            </a:r>
            <a:r>
              <a:rPr dirty="0" sz="1600" spc="5">
                <a:latin typeface="宋体"/>
                <a:cs typeface="宋体"/>
              </a:rPr>
              <a:t>屋</a:t>
            </a:r>
            <a:r>
              <a:rPr dirty="0" sz="1600" spc="-5">
                <a:latin typeface="宋体"/>
                <a:cs typeface="宋体"/>
              </a:rPr>
              <a:t>建筑与</a:t>
            </a:r>
            <a:r>
              <a:rPr dirty="0" sz="1600" spc="5">
                <a:latin typeface="宋体"/>
                <a:cs typeface="宋体"/>
              </a:rPr>
              <a:t>装</a:t>
            </a:r>
            <a:r>
              <a:rPr dirty="0" sz="1600" spc="-5">
                <a:latin typeface="宋体"/>
                <a:cs typeface="宋体"/>
              </a:rPr>
              <a:t>饰工</a:t>
            </a:r>
            <a:r>
              <a:rPr dirty="0" sz="1600" spc="5">
                <a:latin typeface="宋体"/>
                <a:cs typeface="宋体"/>
              </a:rPr>
              <a:t>程</a:t>
            </a:r>
            <a:r>
              <a:rPr dirty="0" sz="1600" spc="-5">
                <a:latin typeface="宋体"/>
                <a:cs typeface="宋体"/>
              </a:rPr>
              <a:t>消耗量</a:t>
            </a:r>
            <a:r>
              <a:rPr dirty="0" sz="1600" spc="5">
                <a:latin typeface="宋体"/>
                <a:cs typeface="宋体"/>
              </a:rPr>
              <a:t>标</a:t>
            </a:r>
            <a:r>
              <a:rPr dirty="0" sz="1600" spc="-5">
                <a:latin typeface="宋体"/>
                <a:cs typeface="宋体"/>
              </a:rPr>
              <a:t>准</a:t>
            </a:r>
            <a:r>
              <a:rPr dirty="0" sz="1600" spc="-1005">
                <a:latin typeface="宋体"/>
                <a:cs typeface="宋体"/>
              </a:rPr>
              <a:t>》</a:t>
            </a:r>
            <a:r>
              <a:rPr dirty="0" sz="1600" spc="5">
                <a:latin typeface="宋体"/>
                <a:cs typeface="宋体"/>
              </a:rPr>
              <a:t>《</a:t>
            </a:r>
            <a:r>
              <a:rPr dirty="0" sz="1600" spc="-5">
                <a:latin typeface="宋体"/>
                <a:cs typeface="宋体"/>
              </a:rPr>
              <a:t>湖南 </a:t>
            </a:r>
            <a:r>
              <a:rPr dirty="0" sz="1600" spc="50">
                <a:latin typeface="宋体"/>
                <a:cs typeface="宋体"/>
              </a:rPr>
              <a:t>省</a:t>
            </a:r>
            <a:r>
              <a:rPr dirty="0" sz="1600" spc="40">
                <a:latin typeface="宋体"/>
                <a:cs typeface="宋体"/>
              </a:rPr>
              <a:t>市政</a:t>
            </a:r>
            <a:r>
              <a:rPr dirty="0" sz="1600" spc="50">
                <a:latin typeface="宋体"/>
                <a:cs typeface="宋体"/>
              </a:rPr>
              <a:t>工</a:t>
            </a:r>
            <a:r>
              <a:rPr dirty="0" sz="1600" spc="40">
                <a:latin typeface="宋体"/>
                <a:cs typeface="宋体"/>
              </a:rPr>
              <a:t>程</a:t>
            </a:r>
            <a:r>
              <a:rPr dirty="0" sz="1600" spc="50">
                <a:latin typeface="宋体"/>
                <a:cs typeface="宋体"/>
              </a:rPr>
              <a:t>消</a:t>
            </a:r>
            <a:r>
              <a:rPr dirty="0" sz="1600" spc="40">
                <a:latin typeface="宋体"/>
                <a:cs typeface="宋体"/>
              </a:rPr>
              <a:t>耗</a:t>
            </a:r>
            <a:r>
              <a:rPr dirty="0" sz="1600" spc="50">
                <a:latin typeface="宋体"/>
                <a:cs typeface="宋体"/>
              </a:rPr>
              <a:t>量</a:t>
            </a:r>
            <a:r>
              <a:rPr dirty="0" sz="1600" spc="40">
                <a:latin typeface="宋体"/>
                <a:cs typeface="宋体"/>
              </a:rPr>
              <a:t>标</a:t>
            </a:r>
            <a:r>
              <a:rPr dirty="0" sz="1600" spc="50">
                <a:latin typeface="宋体"/>
                <a:cs typeface="宋体"/>
              </a:rPr>
              <a:t>准</a:t>
            </a:r>
            <a:r>
              <a:rPr dirty="0" sz="1600" spc="-765">
                <a:latin typeface="宋体"/>
                <a:cs typeface="宋体"/>
              </a:rPr>
              <a:t>》</a:t>
            </a:r>
            <a:r>
              <a:rPr dirty="0" sz="1600" spc="40">
                <a:latin typeface="宋体"/>
                <a:cs typeface="宋体"/>
              </a:rPr>
              <a:t>《</a:t>
            </a:r>
            <a:r>
              <a:rPr dirty="0" sz="1600" spc="50">
                <a:latin typeface="宋体"/>
                <a:cs typeface="宋体"/>
              </a:rPr>
              <a:t>湖</a:t>
            </a:r>
            <a:r>
              <a:rPr dirty="0" sz="1600" spc="40">
                <a:latin typeface="宋体"/>
                <a:cs typeface="宋体"/>
              </a:rPr>
              <a:t>南</a:t>
            </a:r>
            <a:r>
              <a:rPr dirty="0" sz="1600" spc="50">
                <a:latin typeface="宋体"/>
                <a:cs typeface="宋体"/>
              </a:rPr>
              <a:t>省</a:t>
            </a:r>
            <a:r>
              <a:rPr dirty="0" sz="1600" spc="40">
                <a:latin typeface="宋体"/>
                <a:cs typeface="宋体"/>
              </a:rPr>
              <a:t>水利</a:t>
            </a:r>
            <a:r>
              <a:rPr dirty="0" sz="1600" spc="80">
                <a:latin typeface="宋体"/>
                <a:cs typeface="宋体"/>
              </a:rPr>
              <a:t>水</a:t>
            </a:r>
            <a:r>
              <a:rPr dirty="0" sz="1600" spc="40">
                <a:latin typeface="宋体"/>
                <a:cs typeface="宋体"/>
              </a:rPr>
              <a:t>电</a:t>
            </a:r>
            <a:r>
              <a:rPr dirty="0" sz="1600" spc="50">
                <a:latin typeface="宋体"/>
                <a:cs typeface="宋体"/>
              </a:rPr>
              <a:t>建</a:t>
            </a:r>
            <a:r>
              <a:rPr dirty="0" sz="1600" spc="40">
                <a:latin typeface="宋体"/>
                <a:cs typeface="宋体"/>
              </a:rPr>
              <a:t>筑</a:t>
            </a:r>
            <a:r>
              <a:rPr dirty="0" sz="1600" spc="50">
                <a:latin typeface="宋体"/>
                <a:cs typeface="宋体"/>
              </a:rPr>
              <a:t>工</a:t>
            </a:r>
            <a:r>
              <a:rPr dirty="0" sz="1600" spc="40">
                <a:latin typeface="宋体"/>
                <a:cs typeface="宋体"/>
              </a:rPr>
              <a:t>程预算</a:t>
            </a:r>
            <a:r>
              <a:rPr dirty="0" sz="1600" spc="-5">
                <a:latin typeface="宋体"/>
                <a:cs typeface="宋体"/>
              </a:rPr>
              <a:t>定 </a:t>
            </a:r>
            <a:r>
              <a:rPr dirty="0" sz="1600" spc="5">
                <a:latin typeface="宋体"/>
                <a:cs typeface="宋体"/>
              </a:rPr>
              <a:t>额</a:t>
            </a:r>
            <a:r>
              <a:rPr dirty="0" sz="1600" spc="-5">
                <a:latin typeface="宋体"/>
                <a:cs typeface="宋体"/>
              </a:rPr>
              <a:t>》等。</a:t>
            </a:r>
            <a:endParaRPr sz="1600">
              <a:latin typeface="宋体"/>
              <a:cs typeface="宋体"/>
            </a:endParaRPr>
          </a:p>
          <a:p>
            <a:pPr algn="just" marL="12700" marR="100965" indent="354965">
              <a:lnSpc>
                <a:spcPct val="162500"/>
              </a:lnSpc>
              <a:buSzPct val="93750"/>
              <a:buFont typeface="Times New Roman"/>
              <a:buAutoNum type="arabicPeriod"/>
              <a:tabLst>
                <a:tab pos="673735" algn="l"/>
              </a:tabLst>
            </a:pPr>
            <a:r>
              <a:rPr dirty="0" sz="1600" spc="5">
                <a:latin typeface="宋体"/>
                <a:cs typeface="宋体"/>
              </a:rPr>
              <a:t>矿</a:t>
            </a:r>
            <a:r>
              <a:rPr dirty="0" sz="1600" spc="-5">
                <a:latin typeface="宋体"/>
                <a:cs typeface="宋体"/>
              </a:rPr>
              <a:t>山</a:t>
            </a:r>
            <a:r>
              <a:rPr dirty="0" sz="1600" spc="5">
                <a:latin typeface="宋体"/>
                <a:cs typeface="宋体"/>
              </a:rPr>
              <a:t>土</a:t>
            </a:r>
            <a:r>
              <a:rPr dirty="0" sz="1600" spc="-5">
                <a:latin typeface="宋体"/>
                <a:cs typeface="宋体"/>
              </a:rPr>
              <a:t>地复垦</a:t>
            </a:r>
            <a:r>
              <a:rPr dirty="0" sz="1600" spc="5">
                <a:latin typeface="宋体"/>
                <a:cs typeface="宋体"/>
              </a:rPr>
              <a:t>与</a:t>
            </a:r>
            <a:r>
              <a:rPr dirty="0" sz="1600" spc="-5">
                <a:latin typeface="宋体"/>
                <a:cs typeface="宋体"/>
              </a:rPr>
              <a:t>植被</a:t>
            </a:r>
            <a:r>
              <a:rPr dirty="0" sz="1600" spc="5">
                <a:latin typeface="宋体"/>
                <a:cs typeface="宋体"/>
              </a:rPr>
              <a:t>恢</a:t>
            </a:r>
            <a:r>
              <a:rPr dirty="0" sz="1600" spc="-5">
                <a:latin typeface="宋体"/>
                <a:cs typeface="宋体"/>
              </a:rPr>
              <a:t>复</a:t>
            </a:r>
            <a:r>
              <a:rPr dirty="0" sz="1600" spc="5">
                <a:latin typeface="宋体"/>
                <a:cs typeface="宋体"/>
              </a:rPr>
              <a:t>工</a:t>
            </a:r>
            <a:r>
              <a:rPr dirty="0" sz="1600" spc="-5">
                <a:latin typeface="宋体"/>
                <a:cs typeface="宋体"/>
              </a:rPr>
              <a:t>程</a:t>
            </a:r>
            <a:r>
              <a:rPr dirty="0" sz="1600" spc="5">
                <a:latin typeface="宋体"/>
                <a:cs typeface="宋体"/>
              </a:rPr>
              <a:t>，</a:t>
            </a:r>
            <a:r>
              <a:rPr dirty="0" sz="1600" spc="-5">
                <a:latin typeface="宋体"/>
                <a:cs typeface="宋体"/>
              </a:rPr>
              <a:t>计价</a:t>
            </a:r>
            <a:r>
              <a:rPr dirty="0" sz="1600" spc="5">
                <a:latin typeface="宋体"/>
                <a:cs typeface="宋体"/>
              </a:rPr>
              <a:t>定</a:t>
            </a:r>
            <a:r>
              <a:rPr dirty="0" sz="1600" spc="-5">
                <a:latin typeface="宋体"/>
                <a:cs typeface="宋体"/>
              </a:rPr>
              <a:t>额</a:t>
            </a:r>
            <a:r>
              <a:rPr dirty="0" sz="1600" spc="5">
                <a:latin typeface="宋体"/>
                <a:cs typeface="宋体"/>
              </a:rPr>
              <a:t>采</a:t>
            </a:r>
            <a:r>
              <a:rPr dirty="0" sz="1600" spc="-5">
                <a:latin typeface="宋体"/>
                <a:cs typeface="宋体"/>
              </a:rPr>
              <a:t>用</a:t>
            </a:r>
            <a:r>
              <a:rPr dirty="0" sz="1600" spc="5">
                <a:latin typeface="宋体"/>
                <a:cs typeface="宋体"/>
              </a:rPr>
              <a:t>《</a:t>
            </a:r>
            <a:r>
              <a:rPr dirty="0" sz="1600" spc="-5">
                <a:latin typeface="宋体"/>
                <a:cs typeface="宋体"/>
              </a:rPr>
              <a:t>湖南 </a:t>
            </a:r>
            <a:r>
              <a:rPr dirty="0" sz="1600" spc="15">
                <a:latin typeface="宋体"/>
                <a:cs typeface="宋体"/>
              </a:rPr>
              <a:t>省土地</a:t>
            </a:r>
            <a:r>
              <a:rPr dirty="0" sz="1600" spc="5">
                <a:latin typeface="宋体"/>
                <a:cs typeface="宋体"/>
              </a:rPr>
              <a:t>开</a:t>
            </a:r>
            <a:r>
              <a:rPr dirty="0" sz="1600" spc="15">
                <a:latin typeface="宋体"/>
                <a:cs typeface="宋体"/>
              </a:rPr>
              <a:t>发</a:t>
            </a:r>
            <a:r>
              <a:rPr dirty="0" sz="1600" spc="5">
                <a:latin typeface="宋体"/>
                <a:cs typeface="宋体"/>
              </a:rPr>
              <a:t>整理</a:t>
            </a:r>
            <a:r>
              <a:rPr dirty="0" sz="1600" spc="15">
                <a:latin typeface="宋体"/>
                <a:cs typeface="宋体"/>
              </a:rPr>
              <a:t>项目预</a:t>
            </a:r>
            <a:r>
              <a:rPr dirty="0" sz="1600" spc="5">
                <a:latin typeface="宋体"/>
                <a:cs typeface="宋体"/>
              </a:rPr>
              <a:t>算</a:t>
            </a:r>
            <a:r>
              <a:rPr dirty="0" sz="1600" spc="15">
                <a:latin typeface="宋体"/>
                <a:cs typeface="宋体"/>
              </a:rPr>
              <a:t>补</a:t>
            </a:r>
            <a:r>
              <a:rPr dirty="0" sz="1600" spc="5">
                <a:latin typeface="宋体"/>
                <a:cs typeface="宋体"/>
              </a:rPr>
              <a:t>充定</a:t>
            </a:r>
            <a:r>
              <a:rPr dirty="0" sz="1600" spc="15">
                <a:latin typeface="宋体"/>
                <a:cs typeface="宋体"/>
              </a:rPr>
              <a:t>额标准</a:t>
            </a:r>
            <a:r>
              <a:rPr dirty="0" sz="1600" spc="5">
                <a:latin typeface="宋体"/>
                <a:cs typeface="宋体"/>
              </a:rPr>
              <a:t>（</a:t>
            </a:r>
            <a:r>
              <a:rPr dirty="0" sz="1600" spc="15">
                <a:latin typeface="宋体"/>
                <a:cs typeface="宋体"/>
              </a:rPr>
              <a:t>试</a:t>
            </a:r>
            <a:r>
              <a:rPr dirty="0" sz="1600" spc="5">
                <a:latin typeface="宋体"/>
                <a:cs typeface="宋体"/>
              </a:rPr>
              <a:t>行</a:t>
            </a:r>
            <a:r>
              <a:rPr dirty="0" sz="1600" spc="-790">
                <a:latin typeface="宋体"/>
                <a:cs typeface="宋体"/>
              </a:rPr>
              <a:t>）》</a:t>
            </a:r>
            <a:r>
              <a:rPr dirty="0" sz="1600" spc="15">
                <a:latin typeface="宋体"/>
                <a:cs typeface="宋体"/>
              </a:rPr>
              <a:t>，缺项</a:t>
            </a:r>
            <a:r>
              <a:rPr dirty="0" sz="1600" spc="5">
                <a:latin typeface="宋体"/>
                <a:cs typeface="宋体"/>
              </a:rPr>
              <a:t>部</a:t>
            </a:r>
            <a:r>
              <a:rPr dirty="0" sz="1600" spc="-5">
                <a:latin typeface="宋体"/>
                <a:cs typeface="宋体"/>
              </a:rPr>
              <a:t>分 </a:t>
            </a:r>
            <a:r>
              <a:rPr dirty="0" sz="1600" spc="5">
                <a:latin typeface="宋体"/>
                <a:cs typeface="宋体"/>
              </a:rPr>
              <a:t>定</a:t>
            </a:r>
            <a:r>
              <a:rPr dirty="0" sz="1600" spc="-5">
                <a:latin typeface="宋体"/>
                <a:cs typeface="宋体"/>
              </a:rPr>
              <a:t>额依</a:t>
            </a:r>
            <a:r>
              <a:rPr dirty="0" sz="1600" spc="5">
                <a:latin typeface="宋体"/>
                <a:cs typeface="宋体"/>
              </a:rPr>
              <a:t>次</a:t>
            </a:r>
            <a:r>
              <a:rPr dirty="0" sz="1600" spc="-5">
                <a:latin typeface="宋体"/>
                <a:cs typeface="宋体"/>
              </a:rPr>
              <a:t>采</a:t>
            </a:r>
            <a:r>
              <a:rPr dirty="0" sz="1600" spc="-200">
                <a:latin typeface="宋体"/>
                <a:cs typeface="宋体"/>
              </a:rPr>
              <a:t>用</a:t>
            </a:r>
            <a:r>
              <a:rPr dirty="0" sz="1600" spc="-5">
                <a:latin typeface="宋体"/>
                <a:cs typeface="宋体"/>
              </a:rPr>
              <a:t>《</a:t>
            </a:r>
            <a:r>
              <a:rPr dirty="0" sz="1600" spc="5">
                <a:latin typeface="宋体"/>
                <a:cs typeface="宋体"/>
              </a:rPr>
              <a:t>湖</a:t>
            </a:r>
            <a:r>
              <a:rPr dirty="0" sz="1600" spc="-5">
                <a:latin typeface="宋体"/>
                <a:cs typeface="宋体"/>
              </a:rPr>
              <a:t>南省</a:t>
            </a:r>
            <a:r>
              <a:rPr dirty="0" sz="1600" spc="5">
                <a:latin typeface="宋体"/>
                <a:cs typeface="宋体"/>
              </a:rPr>
              <a:t>水</a:t>
            </a:r>
            <a:r>
              <a:rPr dirty="0" sz="1600" spc="-5">
                <a:latin typeface="宋体"/>
                <a:cs typeface="宋体"/>
              </a:rPr>
              <a:t>利水电</a:t>
            </a:r>
            <a:r>
              <a:rPr dirty="0" sz="1600" spc="5">
                <a:latin typeface="宋体"/>
                <a:cs typeface="宋体"/>
              </a:rPr>
              <a:t>建</a:t>
            </a:r>
            <a:r>
              <a:rPr dirty="0" sz="1600" spc="-5">
                <a:latin typeface="宋体"/>
                <a:cs typeface="宋体"/>
              </a:rPr>
              <a:t>筑工</a:t>
            </a:r>
            <a:r>
              <a:rPr dirty="0" sz="1600" spc="5">
                <a:latin typeface="宋体"/>
                <a:cs typeface="宋体"/>
              </a:rPr>
              <a:t>程</a:t>
            </a:r>
            <a:r>
              <a:rPr dirty="0" sz="1600" spc="-5">
                <a:latin typeface="宋体"/>
                <a:cs typeface="宋体"/>
              </a:rPr>
              <a:t>预算定</a:t>
            </a:r>
            <a:r>
              <a:rPr dirty="0" sz="1600" spc="5">
                <a:latin typeface="宋体"/>
                <a:cs typeface="宋体"/>
              </a:rPr>
              <a:t>额</a:t>
            </a:r>
            <a:r>
              <a:rPr dirty="0" sz="1600" spc="-1005">
                <a:latin typeface="宋体"/>
                <a:cs typeface="宋体"/>
              </a:rPr>
              <a:t>》</a:t>
            </a:r>
            <a:r>
              <a:rPr dirty="0" sz="1600" spc="-5">
                <a:latin typeface="宋体"/>
                <a:cs typeface="宋体"/>
              </a:rPr>
              <a:t>《</a:t>
            </a:r>
            <a:r>
              <a:rPr dirty="0" sz="1600" spc="5">
                <a:latin typeface="宋体"/>
                <a:cs typeface="宋体"/>
              </a:rPr>
              <a:t>水</a:t>
            </a:r>
            <a:r>
              <a:rPr dirty="0" sz="1600" spc="-5">
                <a:latin typeface="宋体"/>
                <a:cs typeface="宋体"/>
              </a:rPr>
              <a:t>土保 </a:t>
            </a:r>
            <a:r>
              <a:rPr dirty="0" sz="1600" spc="5">
                <a:latin typeface="宋体"/>
                <a:cs typeface="宋体"/>
              </a:rPr>
              <a:t>持</a:t>
            </a:r>
            <a:r>
              <a:rPr dirty="0" sz="1600" spc="-5">
                <a:latin typeface="宋体"/>
                <a:cs typeface="宋体"/>
              </a:rPr>
              <a:t>工程</a:t>
            </a:r>
            <a:r>
              <a:rPr dirty="0" sz="1600" spc="-125">
                <a:latin typeface="宋体"/>
                <a:cs typeface="宋体"/>
              </a:rPr>
              <a:t>概</a:t>
            </a:r>
            <a:r>
              <a:rPr dirty="0" sz="1600" spc="-5">
                <a:latin typeface="宋体"/>
                <a:cs typeface="宋体"/>
              </a:rPr>
              <a:t>（估</a:t>
            </a:r>
            <a:r>
              <a:rPr dirty="0" sz="1600" spc="-140">
                <a:latin typeface="宋体"/>
                <a:cs typeface="宋体"/>
              </a:rPr>
              <a:t>）</a:t>
            </a:r>
            <a:r>
              <a:rPr dirty="0" sz="1600" spc="5">
                <a:latin typeface="宋体"/>
                <a:cs typeface="宋体"/>
              </a:rPr>
              <a:t>算</a:t>
            </a:r>
            <a:r>
              <a:rPr dirty="0" sz="1600" spc="-5">
                <a:latin typeface="宋体"/>
                <a:cs typeface="宋体"/>
              </a:rPr>
              <a:t>编制</a:t>
            </a:r>
            <a:r>
              <a:rPr dirty="0" sz="1600" spc="5">
                <a:latin typeface="宋体"/>
                <a:cs typeface="宋体"/>
              </a:rPr>
              <a:t>规</a:t>
            </a:r>
            <a:r>
              <a:rPr dirty="0" sz="1600" spc="-5">
                <a:latin typeface="宋体"/>
                <a:cs typeface="宋体"/>
              </a:rPr>
              <a:t>定</a:t>
            </a:r>
            <a:r>
              <a:rPr dirty="0" sz="1600" spc="-925">
                <a:latin typeface="宋体"/>
                <a:cs typeface="宋体"/>
              </a:rPr>
              <a:t>》</a:t>
            </a:r>
            <a:r>
              <a:rPr dirty="0" sz="1600" spc="-5">
                <a:latin typeface="宋体"/>
                <a:cs typeface="宋体"/>
              </a:rPr>
              <a:t>《湖</a:t>
            </a:r>
            <a:r>
              <a:rPr dirty="0" sz="1600" spc="5">
                <a:latin typeface="宋体"/>
                <a:cs typeface="宋体"/>
              </a:rPr>
              <a:t>南</a:t>
            </a:r>
            <a:r>
              <a:rPr dirty="0" sz="1600" spc="-5">
                <a:latin typeface="宋体"/>
                <a:cs typeface="宋体"/>
              </a:rPr>
              <a:t>省房</a:t>
            </a:r>
            <a:r>
              <a:rPr dirty="0" sz="1600" spc="5">
                <a:latin typeface="宋体"/>
                <a:cs typeface="宋体"/>
              </a:rPr>
              <a:t>屋</a:t>
            </a:r>
            <a:r>
              <a:rPr dirty="0" sz="1600" spc="-5">
                <a:latin typeface="宋体"/>
                <a:cs typeface="宋体"/>
              </a:rPr>
              <a:t>建筑与</a:t>
            </a:r>
            <a:r>
              <a:rPr dirty="0" sz="1600" spc="5">
                <a:latin typeface="宋体"/>
                <a:cs typeface="宋体"/>
              </a:rPr>
              <a:t>装</a:t>
            </a:r>
            <a:r>
              <a:rPr dirty="0" sz="1600" spc="-5">
                <a:latin typeface="宋体"/>
                <a:cs typeface="宋体"/>
              </a:rPr>
              <a:t>饰工</a:t>
            </a:r>
            <a:r>
              <a:rPr dirty="0" sz="1600" spc="5">
                <a:latin typeface="宋体"/>
                <a:cs typeface="宋体"/>
              </a:rPr>
              <a:t>程</a:t>
            </a:r>
            <a:r>
              <a:rPr dirty="0" sz="1600" spc="-5">
                <a:latin typeface="宋体"/>
                <a:cs typeface="宋体"/>
              </a:rPr>
              <a:t>消 </a:t>
            </a:r>
            <a:r>
              <a:rPr dirty="0" sz="1600" spc="5">
                <a:latin typeface="宋体"/>
                <a:cs typeface="宋体"/>
              </a:rPr>
              <a:t>耗</a:t>
            </a:r>
            <a:r>
              <a:rPr dirty="0" sz="1600" spc="-5">
                <a:latin typeface="宋体"/>
                <a:cs typeface="宋体"/>
              </a:rPr>
              <a:t>量标</a:t>
            </a:r>
            <a:r>
              <a:rPr dirty="0" sz="1600" spc="5">
                <a:latin typeface="宋体"/>
                <a:cs typeface="宋体"/>
              </a:rPr>
              <a:t>准</a:t>
            </a:r>
            <a:r>
              <a:rPr dirty="0" sz="1600" spc="-810">
                <a:latin typeface="宋体"/>
                <a:cs typeface="宋体"/>
              </a:rPr>
              <a:t>》</a:t>
            </a:r>
            <a:r>
              <a:rPr dirty="0" sz="1600" spc="5">
                <a:latin typeface="宋体"/>
                <a:cs typeface="宋体"/>
              </a:rPr>
              <a:t>《</a:t>
            </a:r>
            <a:r>
              <a:rPr dirty="0" sz="1600" spc="-5">
                <a:latin typeface="宋体"/>
                <a:cs typeface="宋体"/>
              </a:rPr>
              <a:t>湖南</a:t>
            </a:r>
            <a:r>
              <a:rPr dirty="0" sz="1600" spc="5">
                <a:latin typeface="宋体"/>
                <a:cs typeface="宋体"/>
              </a:rPr>
              <a:t>省</a:t>
            </a:r>
            <a:r>
              <a:rPr dirty="0" sz="1600" spc="-5">
                <a:latin typeface="宋体"/>
                <a:cs typeface="宋体"/>
              </a:rPr>
              <a:t>市政</a:t>
            </a:r>
            <a:r>
              <a:rPr dirty="0" sz="1600" spc="5">
                <a:latin typeface="宋体"/>
                <a:cs typeface="宋体"/>
              </a:rPr>
              <a:t>工</a:t>
            </a:r>
            <a:r>
              <a:rPr dirty="0" sz="1600" spc="-5">
                <a:latin typeface="宋体"/>
                <a:cs typeface="宋体"/>
              </a:rPr>
              <a:t>程消耗</a:t>
            </a:r>
            <a:r>
              <a:rPr dirty="0" sz="1600" spc="5">
                <a:latin typeface="宋体"/>
                <a:cs typeface="宋体"/>
              </a:rPr>
              <a:t>量</a:t>
            </a:r>
            <a:r>
              <a:rPr dirty="0" sz="1600" spc="-5">
                <a:latin typeface="宋体"/>
                <a:cs typeface="宋体"/>
              </a:rPr>
              <a:t>标准</a:t>
            </a:r>
            <a:r>
              <a:rPr dirty="0" sz="1600" spc="5">
                <a:latin typeface="宋体"/>
                <a:cs typeface="宋体"/>
              </a:rPr>
              <a:t>》</a:t>
            </a:r>
            <a:r>
              <a:rPr dirty="0" sz="1600" spc="-5">
                <a:latin typeface="宋体"/>
                <a:cs typeface="宋体"/>
              </a:rPr>
              <a:t>等。</a:t>
            </a:r>
            <a:endParaRPr sz="1600">
              <a:latin typeface="宋体"/>
              <a:cs typeface="宋体"/>
            </a:endParaRPr>
          </a:p>
          <a:p>
            <a:pPr algn="just" marL="12700" marR="5080" indent="354965">
              <a:lnSpc>
                <a:spcPct val="162500"/>
              </a:lnSpc>
              <a:spcBef>
                <a:spcPts val="5"/>
              </a:spcBef>
              <a:buSzPct val="93750"/>
              <a:buFont typeface="Times New Roman"/>
              <a:buAutoNum type="arabicPeriod"/>
              <a:tabLst>
                <a:tab pos="673735" algn="l"/>
              </a:tabLst>
            </a:pPr>
            <a:r>
              <a:rPr dirty="0" sz="1600" spc="-5">
                <a:latin typeface="宋体"/>
                <a:cs typeface="宋体"/>
              </a:rPr>
              <a:t>矿</a:t>
            </a:r>
            <a:r>
              <a:rPr dirty="0" sz="1600" spc="5">
                <a:latin typeface="宋体"/>
                <a:cs typeface="宋体"/>
              </a:rPr>
              <a:t>山</a:t>
            </a:r>
            <a:r>
              <a:rPr dirty="0" sz="1600" spc="-5">
                <a:latin typeface="宋体"/>
                <a:cs typeface="宋体"/>
              </a:rPr>
              <a:t>水资</a:t>
            </a:r>
            <a:r>
              <a:rPr dirty="0" sz="1600" spc="5">
                <a:latin typeface="宋体"/>
                <a:cs typeface="宋体"/>
              </a:rPr>
              <a:t>源</a:t>
            </a:r>
            <a:r>
              <a:rPr dirty="0" sz="1600" spc="-5">
                <a:latin typeface="宋体"/>
                <a:cs typeface="宋体"/>
              </a:rPr>
              <a:t>水</a:t>
            </a:r>
            <a:r>
              <a:rPr dirty="0" sz="1600" spc="5">
                <a:latin typeface="宋体"/>
                <a:cs typeface="宋体"/>
              </a:rPr>
              <a:t>生</a:t>
            </a:r>
            <a:r>
              <a:rPr dirty="0" sz="1600" spc="-5">
                <a:latin typeface="宋体"/>
                <a:cs typeface="宋体"/>
              </a:rPr>
              <a:t>态修</a:t>
            </a:r>
            <a:r>
              <a:rPr dirty="0" sz="1600" spc="5">
                <a:latin typeface="宋体"/>
                <a:cs typeface="宋体"/>
              </a:rPr>
              <a:t>复</a:t>
            </a:r>
            <a:r>
              <a:rPr dirty="0" sz="1600" spc="-5">
                <a:latin typeface="宋体"/>
                <a:cs typeface="宋体"/>
              </a:rPr>
              <a:t>与改善</a:t>
            </a:r>
            <a:r>
              <a:rPr dirty="0" sz="1600" spc="5">
                <a:latin typeface="宋体"/>
                <a:cs typeface="宋体"/>
              </a:rPr>
              <a:t>工</a:t>
            </a:r>
            <a:r>
              <a:rPr dirty="0" sz="1600" spc="-5">
                <a:latin typeface="宋体"/>
                <a:cs typeface="宋体"/>
              </a:rPr>
              <a:t>程</a:t>
            </a:r>
            <a:r>
              <a:rPr dirty="0" sz="1600" spc="-535">
                <a:latin typeface="宋体"/>
                <a:cs typeface="宋体"/>
              </a:rPr>
              <a:t>，</a:t>
            </a:r>
            <a:r>
              <a:rPr dirty="0" sz="1600" spc="-5">
                <a:latin typeface="宋体"/>
                <a:cs typeface="宋体"/>
              </a:rPr>
              <a:t>计</a:t>
            </a:r>
            <a:r>
              <a:rPr dirty="0" sz="1600" spc="5">
                <a:latin typeface="宋体"/>
                <a:cs typeface="宋体"/>
              </a:rPr>
              <a:t>价</a:t>
            </a:r>
            <a:r>
              <a:rPr dirty="0" sz="1600" spc="-5">
                <a:latin typeface="宋体"/>
                <a:cs typeface="宋体"/>
              </a:rPr>
              <a:t>定额采</a:t>
            </a:r>
            <a:r>
              <a:rPr dirty="0" sz="1600" spc="-535">
                <a:latin typeface="宋体"/>
                <a:cs typeface="宋体"/>
              </a:rPr>
              <a:t>用</a:t>
            </a:r>
            <a:r>
              <a:rPr dirty="0" sz="1600" spc="5">
                <a:latin typeface="宋体"/>
                <a:cs typeface="宋体"/>
              </a:rPr>
              <a:t>《</a:t>
            </a:r>
            <a:r>
              <a:rPr dirty="0" sz="1600" spc="-5">
                <a:latin typeface="宋体"/>
                <a:cs typeface="宋体"/>
              </a:rPr>
              <a:t>湖 </a:t>
            </a:r>
            <a:r>
              <a:rPr dirty="0" sz="1600" spc="15">
                <a:latin typeface="宋体"/>
                <a:cs typeface="宋体"/>
              </a:rPr>
              <a:t>南省土</a:t>
            </a:r>
            <a:r>
              <a:rPr dirty="0" sz="1600" spc="5">
                <a:latin typeface="宋体"/>
                <a:cs typeface="宋体"/>
              </a:rPr>
              <a:t>地</a:t>
            </a:r>
            <a:r>
              <a:rPr dirty="0" sz="1600" spc="15">
                <a:latin typeface="宋体"/>
                <a:cs typeface="宋体"/>
              </a:rPr>
              <a:t>开</a:t>
            </a:r>
            <a:r>
              <a:rPr dirty="0" sz="1600" spc="5">
                <a:latin typeface="宋体"/>
                <a:cs typeface="宋体"/>
              </a:rPr>
              <a:t>发整</a:t>
            </a:r>
            <a:r>
              <a:rPr dirty="0" sz="1600" spc="15">
                <a:latin typeface="宋体"/>
                <a:cs typeface="宋体"/>
              </a:rPr>
              <a:t>理项目</a:t>
            </a:r>
            <a:r>
              <a:rPr dirty="0" sz="1600" spc="5">
                <a:latin typeface="宋体"/>
                <a:cs typeface="宋体"/>
              </a:rPr>
              <a:t>预</a:t>
            </a:r>
            <a:r>
              <a:rPr dirty="0" sz="1600" spc="15">
                <a:latin typeface="宋体"/>
                <a:cs typeface="宋体"/>
              </a:rPr>
              <a:t>算</a:t>
            </a:r>
            <a:r>
              <a:rPr dirty="0" sz="1600" spc="5">
                <a:latin typeface="宋体"/>
                <a:cs typeface="宋体"/>
              </a:rPr>
              <a:t>补充</a:t>
            </a:r>
            <a:r>
              <a:rPr dirty="0" sz="1600" spc="15">
                <a:latin typeface="宋体"/>
                <a:cs typeface="宋体"/>
              </a:rPr>
              <a:t>定额标</a:t>
            </a:r>
            <a:r>
              <a:rPr dirty="0" sz="1600" spc="5">
                <a:latin typeface="宋体"/>
                <a:cs typeface="宋体"/>
              </a:rPr>
              <a:t>准</a:t>
            </a:r>
            <a:r>
              <a:rPr dirty="0" sz="1600" spc="15">
                <a:latin typeface="宋体"/>
                <a:cs typeface="宋体"/>
              </a:rPr>
              <a:t>（</a:t>
            </a:r>
            <a:r>
              <a:rPr dirty="0" sz="1600" spc="5">
                <a:latin typeface="宋体"/>
                <a:cs typeface="宋体"/>
              </a:rPr>
              <a:t>试行</a:t>
            </a:r>
            <a:r>
              <a:rPr dirty="0" sz="1600" spc="-790">
                <a:latin typeface="宋体"/>
                <a:cs typeface="宋体"/>
              </a:rPr>
              <a:t>）</a:t>
            </a:r>
            <a:r>
              <a:rPr dirty="0" sz="1600" spc="-775">
                <a:latin typeface="宋体"/>
                <a:cs typeface="宋体"/>
              </a:rPr>
              <a:t>》</a:t>
            </a:r>
            <a:r>
              <a:rPr dirty="0" sz="1600" spc="5">
                <a:latin typeface="宋体"/>
                <a:cs typeface="宋体"/>
              </a:rPr>
              <a:t>，</a:t>
            </a:r>
            <a:r>
              <a:rPr dirty="0" sz="1600" spc="15">
                <a:latin typeface="宋体"/>
                <a:cs typeface="宋体"/>
              </a:rPr>
              <a:t>缺</a:t>
            </a:r>
            <a:r>
              <a:rPr dirty="0" sz="1600" spc="5">
                <a:latin typeface="宋体"/>
                <a:cs typeface="宋体"/>
              </a:rPr>
              <a:t>项</a:t>
            </a:r>
            <a:r>
              <a:rPr dirty="0" sz="1600" spc="-5">
                <a:latin typeface="宋体"/>
                <a:cs typeface="宋体"/>
              </a:rPr>
              <a:t>部 </a:t>
            </a:r>
            <a:r>
              <a:rPr dirty="0" sz="1600" spc="5">
                <a:latin typeface="宋体"/>
                <a:cs typeface="宋体"/>
              </a:rPr>
              <a:t>分</a:t>
            </a:r>
            <a:r>
              <a:rPr dirty="0" sz="1600" spc="-5">
                <a:latin typeface="宋体"/>
                <a:cs typeface="宋体"/>
              </a:rPr>
              <a:t>定额</a:t>
            </a:r>
            <a:r>
              <a:rPr dirty="0" sz="1600" spc="5">
                <a:latin typeface="宋体"/>
                <a:cs typeface="宋体"/>
              </a:rPr>
              <a:t>依</a:t>
            </a:r>
            <a:r>
              <a:rPr dirty="0" sz="1600" spc="-5">
                <a:latin typeface="宋体"/>
                <a:cs typeface="宋体"/>
              </a:rPr>
              <a:t>次采</a:t>
            </a:r>
            <a:r>
              <a:rPr dirty="0" sz="1600" spc="-200">
                <a:latin typeface="宋体"/>
                <a:cs typeface="宋体"/>
              </a:rPr>
              <a:t>用</a:t>
            </a:r>
            <a:r>
              <a:rPr dirty="0" sz="1600" spc="-5">
                <a:latin typeface="宋体"/>
                <a:cs typeface="宋体"/>
              </a:rPr>
              <a:t>《</a:t>
            </a:r>
            <a:r>
              <a:rPr dirty="0" sz="1600" spc="5">
                <a:latin typeface="宋体"/>
                <a:cs typeface="宋体"/>
              </a:rPr>
              <a:t>湖</a:t>
            </a:r>
            <a:r>
              <a:rPr dirty="0" sz="1600" spc="-5">
                <a:latin typeface="宋体"/>
                <a:cs typeface="宋体"/>
              </a:rPr>
              <a:t>南省</a:t>
            </a:r>
            <a:r>
              <a:rPr dirty="0" sz="1600" spc="5">
                <a:latin typeface="宋体"/>
                <a:cs typeface="宋体"/>
              </a:rPr>
              <a:t>水</a:t>
            </a:r>
            <a:r>
              <a:rPr dirty="0" sz="1600" spc="-5">
                <a:latin typeface="宋体"/>
                <a:cs typeface="宋体"/>
              </a:rPr>
              <a:t>利水</a:t>
            </a:r>
            <a:r>
              <a:rPr dirty="0" sz="1600" spc="5">
                <a:latin typeface="宋体"/>
                <a:cs typeface="宋体"/>
              </a:rPr>
              <a:t>电</a:t>
            </a:r>
            <a:r>
              <a:rPr dirty="0" sz="1600" spc="-5">
                <a:latin typeface="宋体"/>
                <a:cs typeface="宋体"/>
              </a:rPr>
              <a:t>建筑</a:t>
            </a:r>
            <a:r>
              <a:rPr dirty="0" sz="1600" spc="5">
                <a:latin typeface="宋体"/>
                <a:cs typeface="宋体"/>
              </a:rPr>
              <a:t>工</a:t>
            </a:r>
            <a:r>
              <a:rPr dirty="0" sz="1600" spc="-5">
                <a:latin typeface="宋体"/>
                <a:cs typeface="宋体"/>
              </a:rPr>
              <a:t>程预算</a:t>
            </a:r>
            <a:r>
              <a:rPr dirty="0" sz="1600" spc="5">
                <a:latin typeface="宋体"/>
                <a:cs typeface="宋体"/>
              </a:rPr>
              <a:t>定</a:t>
            </a:r>
            <a:r>
              <a:rPr dirty="0" sz="1600" spc="-5">
                <a:latin typeface="宋体"/>
                <a:cs typeface="宋体"/>
              </a:rPr>
              <a:t>额</a:t>
            </a:r>
            <a:r>
              <a:rPr dirty="0" sz="1600" spc="-1005">
                <a:latin typeface="宋体"/>
                <a:cs typeface="宋体"/>
              </a:rPr>
              <a:t>》</a:t>
            </a:r>
            <a:r>
              <a:rPr dirty="0" sz="1600" spc="5">
                <a:latin typeface="宋体"/>
                <a:cs typeface="宋体"/>
              </a:rPr>
              <a:t>《</a:t>
            </a:r>
            <a:r>
              <a:rPr dirty="0" sz="1600" spc="-5">
                <a:latin typeface="宋体"/>
                <a:cs typeface="宋体"/>
              </a:rPr>
              <a:t>湖南 </a:t>
            </a:r>
            <a:r>
              <a:rPr dirty="0" sz="1600" spc="15">
                <a:latin typeface="宋体"/>
                <a:cs typeface="宋体"/>
              </a:rPr>
              <a:t>省市政</a:t>
            </a:r>
            <a:r>
              <a:rPr dirty="0" sz="1600" spc="5">
                <a:latin typeface="宋体"/>
                <a:cs typeface="宋体"/>
              </a:rPr>
              <a:t>工</a:t>
            </a:r>
            <a:r>
              <a:rPr dirty="0" sz="1600" spc="15">
                <a:latin typeface="宋体"/>
                <a:cs typeface="宋体"/>
              </a:rPr>
              <a:t>程</a:t>
            </a:r>
            <a:r>
              <a:rPr dirty="0" sz="1600" spc="5">
                <a:latin typeface="宋体"/>
                <a:cs typeface="宋体"/>
              </a:rPr>
              <a:t>消耗</a:t>
            </a:r>
            <a:r>
              <a:rPr dirty="0" sz="1600" spc="15">
                <a:latin typeface="宋体"/>
                <a:cs typeface="宋体"/>
              </a:rPr>
              <a:t>量标</a:t>
            </a:r>
            <a:r>
              <a:rPr dirty="0" sz="1600" spc="5">
                <a:latin typeface="宋体"/>
                <a:cs typeface="宋体"/>
              </a:rPr>
              <a:t>准</a:t>
            </a:r>
            <a:r>
              <a:rPr dirty="0" sz="1600" spc="-775">
                <a:latin typeface="宋体"/>
                <a:cs typeface="宋体"/>
              </a:rPr>
              <a:t>》</a:t>
            </a:r>
            <a:r>
              <a:rPr dirty="0" sz="1600" spc="5">
                <a:latin typeface="宋体"/>
                <a:cs typeface="宋体"/>
              </a:rPr>
              <a:t>《</a:t>
            </a:r>
            <a:r>
              <a:rPr dirty="0" sz="1600" spc="15">
                <a:latin typeface="宋体"/>
                <a:cs typeface="宋体"/>
              </a:rPr>
              <a:t>湖</a:t>
            </a:r>
            <a:r>
              <a:rPr dirty="0" sz="1600" spc="5">
                <a:latin typeface="宋体"/>
                <a:cs typeface="宋体"/>
              </a:rPr>
              <a:t>南省</a:t>
            </a:r>
            <a:r>
              <a:rPr dirty="0" sz="1600" spc="15">
                <a:latin typeface="宋体"/>
                <a:cs typeface="宋体"/>
              </a:rPr>
              <a:t>安装工</a:t>
            </a:r>
            <a:r>
              <a:rPr dirty="0" sz="1600" spc="5">
                <a:latin typeface="宋体"/>
                <a:cs typeface="宋体"/>
              </a:rPr>
              <a:t>程</a:t>
            </a:r>
            <a:r>
              <a:rPr dirty="0" sz="1600" spc="15">
                <a:latin typeface="宋体"/>
                <a:cs typeface="宋体"/>
              </a:rPr>
              <a:t>消</a:t>
            </a:r>
            <a:r>
              <a:rPr dirty="0" sz="1600" spc="5">
                <a:latin typeface="宋体"/>
                <a:cs typeface="宋体"/>
              </a:rPr>
              <a:t>耗量</a:t>
            </a:r>
            <a:r>
              <a:rPr dirty="0" sz="1600" spc="15">
                <a:latin typeface="宋体"/>
                <a:cs typeface="宋体"/>
              </a:rPr>
              <a:t>定额标</a:t>
            </a:r>
            <a:r>
              <a:rPr dirty="0" sz="1600" spc="5">
                <a:latin typeface="宋体"/>
                <a:cs typeface="宋体"/>
              </a:rPr>
              <a:t>准</a:t>
            </a:r>
            <a:r>
              <a:rPr dirty="0" sz="1600" spc="-5">
                <a:latin typeface="宋体"/>
                <a:cs typeface="宋体"/>
              </a:rPr>
              <a:t>》</a:t>
            </a:r>
            <a:endParaRPr sz="160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dirty="0" sz="1600" spc="5">
                <a:latin typeface="宋体"/>
                <a:cs typeface="宋体"/>
              </a:rPr>
              <a:t>《</a:t>
            </a:r>
            <a:r>
              <a:rPr dirty="0" sz="1600" spc="-5">
                <a:latin typeface="宋体"/>
                <a:cs typeface="宋体"/>
              </a:rPr>
              <a:t>湖南</a:t>
            </a:r>
            <a:r>
              <a:rPr dirty="0" sz="1600" spc="5">
                <a:latin typeface="宋体"/>
                <a:cs typeface="宋体"/>
              </a:rPr>
              <a:t>省</a:t>
            </a:r>
            <a:r>
              <a:rPr dirty="0" sz="1600" spc="-5">
                <a:latin typeface="宋体"/>
                <a:cs typeface="宋体"/>
              </a:rPr>
              <a:t>房屋建</a:t>
            </a:r>
            <a:r>
              <a:rPr dirty="0" sz="1600" spc="5">
                <a:latin typeface="宋体"/>
                <a:cs typeface="宋体"/>
              </a:rPr>
              <a:t>筑</a:t>
            </a:r>
            <a:r>
              <a:rPr dirty="0" sz="1600" spc="-5">
                <a:latin typeface="宋体"/>
                <a:cs typeface="宋体"/>
              </a:rPr>
              <a:t>与装</a:t>
            </a:r>
            <a:r>
              <a:rPr dirty="0" sz="1600" spc="5">
                <a:latin typeface="宋体"/>
                <a:cs typeface="宋体"/>
              </a:rPr>
              <a:t>饰</a:t>
            </a:r>
            <a:r>
              <a:rPr dirty="0" sz="1600" spc="-5">
                <a:latin typeface="宋体"/>
                <a:cs typeface="宋体"/>
              </a:rPr>
              <a:t>工程消</a:t>
            </a:r>
            <a:r>
              <a:rPr dirty="0" sz="1600" spc="5">
                <a:latin typeface="宋体"/>
                <a:cs typeface="宋体"/>
              </a:rPr>
              <a:t>耗</a:t>
            </a:r>
            <a:r>
              <a:rPr dirty="0" sz="1600" spc="-5">
                <a:latin typeface="宋体"/>
                <a:cs typeface="宋体"/>
              </a:rPr>
              <a:t>量标</a:t>
            </a:r>
            <a:r>
              <a:rPr dirty="0" sz="1600" spc="5">
                <a:latin typeface="宋体"/>
                <a:cs typeface="宋体"/>
              </a:rPr>
              <a:t>准</a:t>
            </a:r>
            <a:r>
              <a:rPr dirty="0" sz="1600" spc="-5">
                <a:latin typeface="宋体"/>
                <a:cs typeface="宋体"/>
              </a:rPr>
              <a:t>》等。</a:t>
            </a:r>
            <a:endParaRPr sz="1600">
              <a:latin typeface="宋体"/>
              <a:cs typeface="宋体"/>
            </a:endParaRPr>
          </a:p>
          <a:p>
            <a:pPr marL="673100" indent="-306070">
              <a:lnSpc>
                <a:spcPct val="100000"/>
              </a:lnSpc>
              <a:spcBef>
                <a:spcPts val="1195"/>
              </a:spcBef>
              <a:buSzPct val="93750"/>
              <a:buFont typeface="Times New Roman"/>
              <a:buAutoNum type="arabicPeriod" startAt="4"/>
              <a:tabLst>
                <a:tab pos="673735" algn="l"/>
              </a:tabLst>
            </a:pPr>
            <a:r>
              <a:rPr dirty="0" sz="1600" spc="5">
                <a:latin typeface="宋体"/>
                <a:cs typeface="宋体"/>
              </a:rPr>
              <a:t>矿</a:t>
            </a:r>
            <a:r>
              <a:rPr dirty="0" sz="1600" spc="-5">
                <a:latin typeface="宋体"/>
                <a:cs typeface="宋体"/>
              </a:rPr>
              <a:t>山</a:t>
            </a:r>
            <a:r>
              <a:rPr dirty="0" sz="1600" spc="5">
                <a:latin typeface="宋体"/>
                <a:cs typeface="宋体"/>
              </a:rPr>
              <a:t>地</a:t>
            </a:r>
            <a:r>
              <a:rPr dirty="0" sz="1600" spc="-5">
                <a:latin typeface="宋体"/>
                <a:cs typeface="宋体"/>
              </a:rPr>
              <a:t>质灾害</a:t>
            </a:r>
            <a:r>
              <a:rPr dirty="0" sz="1600" spc="5">
                <a:latin typeface="宋体"/>
                <a:cs typeface="宋体"/>
              </a:rPr>
              <a:t>防</a:t>
            </a:r>
            <a:r>
              <a:rPr dirty="0" sz="1600" spc="-5">
                <a:latin typeface="宋体"/>
                <a:cs typeface="宋体"/>
              </a:rPr>
              <a:t>治工</a:t>
            </a:r>
            <a:r>
              <a:rPr dirty="0" sz="1600" spc="5">
                <a:latin typeface="宋体"/>
                <a:cs typeface="宋体"/>
              </a:rPr>
              <a:t>程</a:t>
            </a:r>
            <a:r>
              <a:rPr dirty="0" sz="1600" spc="-5">
                <a:latin typeface="宋体"/>
                <a:cs typeface="宋体"/>
              </a:rPr>
              <a:t>，</a:t>
            </a:r>
            <a:r>
              <a:rPr dirty="0" sz="1600" spc="5">
                <a:latin typeface="宋体"/>
                <a:cs typeface="宋体"/>
              </a:rPr>
              <a:t>计</a:t>
            </a:r>
            <a:r>
              <a:rPr dirty="0" sz="1600" spc="-5">
                <a:latin typeface="宋体"/>
                <a:cs typeface="宋体"/>
              </a:rPr>
              <a:t>价</a:t>
            </a:r>
            <a:r>
              <a:rPr dirty="0" sz="1600" spc="5">
                <a:latin typeface="宋体"/>
                <a:cs typeface="宋体"/>
              </a:rPr>
              <a:t>定</a:t>
            </a:r>
            <a:r>
              <a:rPr dirty="0" sz="1600" spc="-5">
                <a:latin typeface="宋体"/>
                <a:cs typeface="宋体"/>
              </a:rPr>
              <a:t>额采</a:t>
            </a:r>
            <a:r>
              <a:rPr dirty="0" sz="1600" spc="5">
                <a:latin typeface="宋体"/>
                <a:cs typeface="宋体"/>
              </a:rPr>
              <a:t>用</a:t>
            </a:r>
            <a:r>
              <a:rPr dirty="0" sz="1600" spc="-5">
                <a:latin typeface="宋体"/>
                <a:cs typeface="宋体"/>
              </a:rPr>
              <a:t>《</a:t>
            </a:r>
            <a:r>
              <a:rPr dirty="0" sz="1600" spc="5">
                <a:latin typeface="宋体"/>
                <a:cs typeface="宋体"/>
              </a:rPr>
              <a:t>湖</a:t>
            </a:r>
            <a:r>
              <a:rPr dirty="0" sz="1600" spc="-5">
                <a:latin typeface="宋体"/>
                <a:cs typeface="宋体"/>
              </a:rPr>
              <a:t>南</a:t>
            </a:r>
            <a:r>
              <a:rPr dirty="0" sz="1600" spc="5">
                <a:latin typeface="宋体"/>
                <a:cs typeface="宋体"/>
              </a:rPr>
              <a:t>省</a:t>
            </a:r>
            <a:r>
              <a:rPr dirty="0" sz="1600" spc="-5">
                <a:latin typeface="宋体"/>
                <a:cs typeface="宋体"/>
              </a:rPr>
              <a:t>土地</a:t>
            </a:r>
            <a:endParaRPr sz="16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3340" rIns="0" bIns="0" rtlCol="0" vert="horz">
            <a:spAutoFit/>
          </a:bodyPr>
          <a:lstStyle/>
          <a:p>
            <a:pPr marL="46355">
              <a:lnSpc>
                <a:spcPct val="100000"/>
              </a:lnSpc>
              <a:spcBef>
                <a:spcPts val="420"/>
              </a:spcBef>
            </a:pPr>
            <a:fld id="{81D60167-4931-47E6-BA6A-407CBD079E47}" type="slidenum">
              <a:rPr dirty="0"/>
              <a:t>14</a:t>
            </a:fld>
          </a:p>
        </p:txBody>
      </p:sp>
      <p:sp>
        <p:nvSpPr>
          <p:cNvPr id="2" name="object 2"/>
          <p:cNvSpPr txBox="1"/>
          <p:nvPr/>
        </p:nvSpPr>
        <p:spPr>
          <a:xfrm>
            <a:off x="1068120" y="969009"/>
            <a:ext cx="5461635" cy="7798434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15">
                <a:latin typeface="宋体"/>
                <a:cs typeface="宋体"/>
              </a:rPr>
              <a:t>开发整</a:t>
            </a:r>
            <a:r>
              <a:rPr dirty="0" sz="1600" spc="5">
                <a:latin typeface="宋体"/>
                <a:cs typeface="宋体"/>
              </a:rPr>
              <a:t>理</a:t>
            </a:r>
            <a:r>
              <a:rPr dirty="0" sz="1600" spc="15">
                <a:latin typeface="宋体"/>
                <a:cs typeface="宋体"/>
              </a:rPr>
              <a:t>项</a:t>
            </a:r>
            <a:r>
              <a:rPr dirty="0" sz="1600" spc="5">
                <a:latin typeface="宋体"/>
                <a:cs typeface="宋体"/>
              </a:rPr>
              <a:t>目预</a:t>
            </a:r>
            <a:r>
              <a:rPr dirty="0" sz="1600" spc="15">
                <a:latin typeface="宋体"/>
                <a:cs typeface="宋体"/>
              </a:rPr>
              <a:t>算补充</a:t>
            </a:r>
            <a:r>
              <a:rPr dirty="0" sz="1600" spc="5">
                <a:latin typeface="宋体"/>
                <a:cs typeface="宋体"/>
              </a:rPr>
              <a:t>定</a:t>
            </a:r>
            <a:r>
              <a:rPr dirty="0" sz="1600" spc="15">
                <a:latin typeface="宋体"/>
                <a:cs typeface="宋体"/>
              </a:rPr>
              <a:t>额</a:t>
            </a:r>
            <a:r>
              <a:rPr dirty="0" sz="1600" spc="5">
                <a:latin typeface="宋体"/>
                <a:cs typeface="宋体"/>
              </a:rPr>
              <a:t>标准</a:t>
            </a:r>
            <a:r>
              <a:rPr dirty="0" sz="1600" spc="15">
                <a:latin typeface="宋体"/>
                <a:cs typeface="宋体"/>
              </a:rPr>
              <a:t>（试</a:t>
            </a:r>
            <a:r>
              <a:rPr dirty="0" sz="1600" spc="5">
                <a:latin typeface="宋体"/>
                <a:cs typeface="宋体"/>
              </a:rPr>
              <a:t>行</a:t>
            </a:r>
            <a:r>
              <a:rPr dirty="0" sz="1600" spc="-790">
                <a:latin typeface="宋体"/>
                <a:cs typeface="宋体"/>
              </a:rPr>
              <a:t>）</a:t>
            </a:r>
            <a:r>
              <a:rPr dirty="0" sz="1600" spc="-775">
                <a:latin typeface="宋体"/>
                <a:cs typeface="宋体"/>
              </a:rPr>
              <a:t>》</a:t>
            </a:r>
            <a:r>
              <a:rPr dirty="0" sz="1600" spc="5">
                <a:latin typeface="宋体"/>
                <a:cs typeface="宋体"/>
              </a:rPr>
              <a:t>，</a:t>
            </a:r>
            <a:r>
              <a:rPr dirty="0" sz="1600" spc="15">
                <a:latin typeface="宋体"/>
                <a:cs typeface="宋体"/>
              </a:rPr>
              <a:t>缺</a:t>
            </a:r>
            <a:r>
              <a:rPr dirty="0" sz="1600" spc="5">
                <a:latin typeface="宋体"/>
                <a:cs typeface="宋体"/>
              </a:rPr>
              <a:t>项</a:t>
            </a:r>
            <a:r>
              <a:rPr dirty="0" sz="1600" spc="15">
                <a:latin typeface="宋体"/>
                <a:cs typeface="宋体"/>
              </a:rPr>
              <a:t>部分定</a:t>
            </a:r>
            <a:r>
              <a:rPr dirty="0" sz="1600" spc="5">
                <a:latin typeface="宋体"/>
                <a:cs typeface="宋体"/>
              </a:rPr>
              <a:t>额</a:t>
            </a:r>
            <a:r>
              <a:rPr dirty="0" sz="1600" spc="-5">
                <a:latin typeface="宋体"/>
                <a:cs typeface="宋体"/>
              </a:rPr>
              <a:t>依</a:t>
            </a:r>
            <a:endParaRPr sz="1600">
              <a:latin typeface="宋体"/>
              <a:cs typeface="宋体"/>
            </a:endParaRPr>
          </a:p>
          <a:p>
            <a:pPr marL="12700" marR="5080">
              <a:lnSpc>
                <a:spcPct val="162500"/>
              </a:lnSpc>
            </a:pPr>
            <a:r>
              <a:rPr dirty="0" sz="1600" spc="5">
                <a:latin typeface="宋体"/>
                <a:cs typeface="宋体"/>
              </a:rPr>
              <a:t>次</a:t>
            </a:r>
            <a:r>
              <a:rPr dirty="0" sz="1600" spc="-5">
                <a:latin typeface="宋体"/>
                <a:cs typeface="宋体"/>
              </a:rPr>
              <a:t>采</a:t>
            </a:r>
            <a:r>
              <a:rPr dirty="0" sz="1600" spc="-200">
                <a:latin typeface="宋体"/>
                <a:cs typeface="宋体"/>
              </a:rPr>
              <a:t>用</a:t>
            </a:r>
            <a:r>
              <a:rPr dirty="0" sz="1600" spc="-5">
                <a:latin typeface="宋体"/>
                <a:cs typeface="宋体"/>
              </a:rPr>
              <a:t>《</a:t>
            </a:r>
            <a:r>
              <a:rPr dirty="0" sz="1600" spc="5">
                <a:latin typeface="宋体"/>
                <a:cs typeface="宋体"/>
              </a:rPr>
              <a:t>湖</a:t>
            </a:r>
            <a:r>
              <a:rPr dirty="0" sz="1600" spc="-5">
                <a:latin typeface="宋体"/>
                <a:cs typeface="宋体"/>
              </a:rPr>
              <a:t>南省</a:t>
            </a:r>
            <a:r>
              <a:rPr dirty="0" sz="1600" spc="5">
                <a:latin typeface="宋体"/>
                <a:cs typeface="宋体"/>
              </a:rPr>
              <a:t>房</a:t>
            </a:r>
            <a:r>
              <a:rPr dirty="0" sz="1600" spc="-5">
                <a:latin typeface="宋体"/>
                <a:cs typeface="宋体"/>
              </a:rPr>
              <a:t>屋建</a:t>
            </a:r>
            <a:r>
              <a:rPr dirty="0" sz="1600" spc="5">
                <a:latin typeface="宋体"/>
                <a:cs typeface="宋体"/>
              </a:rPr>
              <a:t>筑</a:t>
            </a:r>
            <a:r>
              <a:rPr dirty="0" sz="1600" spc="-5">
                <a:latin typeface="宋体"/>
                <a:cs typeface="宋体"/>
              </a:rPr>
              <a:t>与装饰</a:t>
            </a:r>
            <a:r>
              <a:rPr dirty="0" sz="1600" spc="5">
                <a:latin typeface="宋体"/>
                <a:cs typeface="宋体"/>
              </a:rPr>
              <a:t>工</a:t>
            </a:r>
            <a:r>
              <a:rPr dirty="0" sz="1600" spc="-5">
                <a:latin typeface="宋体"/>
                <a:cs typeface="宋体"/>
              </a:rPr>
              <a:t>程消</a:t>
            </a:r>
            <a:r>
              <a:rPr dirty="0" sz="1600" spc="5">
                <a:latin typeface="宋体"/>
                <a:cs typeface="宋体"/>
              </a:rPr>
              <a:t>耗</a:t>
            </a:r>
            <a:r>
              <a:rPr dirty="0" sz="1600" spc="-5">
                <a:latin typeface="宋体"/>
                <a:cs typeface="宋体"/>
              </a:rPr>
              <a:t>量标</a:t>
            </a:r>
            <a:r>
              <a:rPr dirty="0" sz="1600" spc="5">
                <a:latin typeface="宋体"/>
                <a:cs typeface="宋体"/>
              </a:rPr>
              <a:t>准</a:t>
            </a:r>
            <a:r>
              <a:rPr dirty="0" sz="1600" spc="-1005">
                <a:latin typeface="宋体"/>
                <a:cs typeface="宋体"/>
              </a:rPr>
              <a:t>》</a:t>
            </a:r>
            <a:r>
              <a:rPr dirty="0" sz="1600" spc="-5">
                <a:latin typeface="宋体"/>
                <a:cs typeface="宋体"/>
              </a:rPr>
              <a:t>《</a:t>
            </a:r>
            <a:r>
              <a:rPr dirty="0" sz="1600" spc="5">
                <a:latin typeface="宋体"/>
                <a:cs typeface="宋体"/>
              </a:rPr>
              <a:t>湖</a:t>
            </a:r>
            <a:r>
              <a:rPr dirty="0" sz="1600" spc="-5">
                <a:latin typeface="宋体"/>
                <a:cs typeface="宋体"/>
              </a:rPr>
              <a:t>南省市 </a:t>
            </a:r>
            <a:r>
              <a:rPr dirty="0" sz="1600" spc="5">
                <a:latin typeface="宋体"/>
                <a:cs typeface="宋体"/>
              </a:rPr>
              <a:t>政</a:t>
            </a:r>
            <a:r>
              <a:rPr dirty="0" sz="1600" spc="-5">
                <a:latin typeface="宋体"/>
                <a:cs typeface="宋体"/>
              </a:rPr>
              <a:t>工程</a:t>
            </a:r>
            <a:r>
              <a:rPr dirty="0" sz="1600" spc="5">
                <a:latin typeface="宋体"/>
                <a:cs typeface="宋体"/>
              </a:rPr>
              <a:t>消</a:t>
            </a:r>
            <a:r>
              <a:rPr dirty="0" sz="1600" spc="-5">
                <a:latin typeface="宋体"/>
                <a:cs typeface="宋体"/>
              </a:rPr>
              <a:t>耗量标</a:t>
            </a:r>
            <a:r>
              <a:rPr dirty="0" sz="1600" spc="5">
                <a:latin typeface="宋体"/>
                <a:cs typeface="宋体"/>
              </a:rPr>
              <a:t>准</a:t>
            </a:r>
            <a:r>
              <a:rPr dirty="0" sz="1600" spc="-1400">
                <a:latin typeface="宋体"/>
                <a:cs typeface="宋体"/>
              </a:rPr>
              <a:t>》</a:t>
            </a:r>
            <a:r>
              <a:rPr dirty="0" sz="1600" spc="-5">
                <a:latin typeface="宋体"/>
                <a:cs typeface="宋体"/>
              </a:rPr>
              <a:t>《湖</a:t>
            </a:r>
            <a:r>
              <a:rPr dirty="0" sz="1600" spc="5">
                <a:latin typeface="宋体"/>
                <a:cs typeface="宋体"/>
              </a:rPr>
              <a:t>南</a:t>
            </a:r>
            <a:r>
              <a:rPr dirty="0" sz="1600" spc="-5">
                <a:latin typeface="宋体"/>
                <a:cs typeface="宋体"/>
              </a:rPr>
              <a:t>省水利</a:t>
            </a:r>
            <a:r>
              <a:rPr dirty="0" sz="1600" spc="5">
                <a:latin typeface="宋体"/>
                <a:cs typeface="宋体"/>
              </a:rPr>
              <a:t>水</a:t>
            </a:r>
            <a:r>
              <a:rPr dirty="0" sz="1600" spc="-5">
                <a:latin typeface="宋体"/>
                <a:cs typeface="宋体"/>
              </a:rPr>
              <a:t>电建</a:t>
            </a:r>
            <a:r>
              <a:rPr dirty="0" sz="1600" spc="5">
                <a:latin typeface="宋体"/>
                <a:cs typeface="宋体"/>
              </a:rPr>
              <a:t>筑</a:t>
            </a:r>
            <a:r>
              <a:rPr dirty="0" sz="1600" spc="-5">
                <a:latin typeface="宋体"/>
                <a:cs typeface="宋体"/>
              </a:rPr>
              <a:t>工程预</a:t>
            </a:r>
            <a:r>
              <a:rPr dirty="0" sz="1600" spc="5">
                <a:latin typeface="宋体"/>
                <a:cs typeface="宋体"/>
              </a:rPr>
              <a:t>算</a:t>
            </a:r>
            <a:r>
              <a:rPr dirty="0" sz="1600" spc="-5">
                <a:latin typeface="宋体"/>
                <a:cs typeface="宋体"/>
              </a:rPr>
              <a:t>定</a:t>
            </a:r>
            <a:r>
              <a:rPr dirty="0" sz="1600" spc="5">
                <a:latin typeface="宋体"/>
                <a:cs typeface="宋体"/>
              </a:rPr>
              <a:t>额</a:t>
            </a:r>
            <a:r>
              <a:rPr dirty="0" sz="1600" spc="-610">
                <a:latin typeface="宋体"/>
                <a:cs typeface="宋体"/>
              </a:rPr>
              <a:t>》</a:t>
            </a:r>
            <a:r>
              <a:rPr dirty="0" sz="1600" spc="5">
                <a:latin typeface="宋体"/>
                <a:cs typeface="宋体"/>
              </a:rPr>
              <a:t>等</a:t>
            </a:r>
            <a:r>
              <a:rPr dirty="0" sz="1600" spc="-5">
                <a:latin typeface="宋体"/>
                <a:cs typeface="宋体"/>
              </a:rPr>
              <a:t>。</a:t>
            </a:r>
            <a:endParaRPr sz="1600">
              <a:latin typeface="宋体"/>
              <a:cs typeface="宋体"/>
            </a:endParaRPr>
          </a:p>
          <a:p>
            <a:pPr marL="12700" marR="5080" indent="354965">
              <a:lnSpc>
                <a:spcPct val="162500"/>
              </a:lnSpc>
              <a:buSzPct val="93750"/>
              <a:buFont typeface="Times New Roman"/>
              <a:buAutoNum type="arabicPeriod" startAt="5"/>
              <a:tabLst>
                <a:tab pos="673735" algn="l"/>
              </a:tabLst>
            </a:pPr>
            <a:r>
              <a:rPr dirty="0" sz="1600" spc="5">
                <a:latin typeface="宋体"/>
                <a:cs typeface="宋体"/>
              </a:rPr>
              <a:t>监</a:t>
            </a:r>
            <a:r>
              <a:rPr dirty="0" sz="1600" spc="-5">
                <a:latin typeface="宋体"/>
                <a:cs typeface="宋体"/>
              </a:rPr>
              <a:t>测与</a:t>
            </a:r>
            <a:r>
              <a:rPr dirty="0" sz="1600" spc="5">
                <a:latin typeface="宋体"/>
                <a:cs typeface="宋体"/>
              </a:rPr>
              <a:t>后</a:t>
            </a:r>
            <a:r>
              <a:rPr dirty="0" sz="1600" spc="-5">
                <a:latin typeface="宋体"/>
                <a:cs typeface="宋体"/>
              </a:rPr>
              <a:t>期管</a:t>
            </a:r>
            <a:r>
              <a:rPr dirty="0" sz="1600" spc="5">
                <a:latin typeface="宋体"/>
                <a:cs typeface="宋体"/>
              </a:rPr>
              <a:t>护</a:t>
            </a:r>
            <a:r>
              <a:rPr dirty="0" sz="1600" spc="-5">
                <a:latin typeface="宋体"/>
                <a:cs typeface="宋体"/>
              </a:rPr>
              <a:t>工程</a:t>
            </a:r>
            <a:r>
              <a:rPr dirty="0" sz="1600" spc="5">
                <a:latin typeface="宋体"/>
                <a:cs typeface="宋体"/>
              </a:rPr>
              <a:t>包</a:t>
            </a:r>
            <a:r>
              <a:rPr dirty="0" sz="1600" spc="-5">
                <a:latin typeface="宋体"/>
                <a:cs typeface="宋体"/>
              </a:rPr>
              <a:t>括地表</a:t>
            </a:r>
            <a:r>
              <a:rPr dirty="0" sz="1600" spc="5">
                <a:latin typeface="宋体"/>
                <a:cs typeface="宋体"/>
              </a:rPr>
              <a:t>水</a:t>
            </a:r>
            <a:r>
              <a:rPr dirty="0" sz="1600" spc="-270">
                <a:latin typeface="宋体"/>
                <a:cs typeface="宋体"/>
              </a:rPr>
              <a:t>、</a:t>
            </a:r>
            <a:r>
              <a:rPr dirty="0" sz="1600" spc="-5">
                <a:latin typeface="宋体"/>
                <a:cs typeface="宋体"/>
              </a:rPr>
              <a:t>地</a:t>
            </a:r>
            <a:r>
              <a:rPr dirty="0" sz="1600" spc="5">
                <a:latin typeface="宋体"/>
                <a:cs typeface="宋体"/>
              </a:rPr>
              <a:t>下</a:t>
            </a:r>
            <a:r>
              <a:rPr dirty="0" sz="1600" spc="-5">
                <a:latin typeface="宋体"/>
                <a:cs typeface="宋体"/>
              </a:rPr>
              <a:t>水</a:t>
            </a:r>
            <a:r>
              <a:rPr dirty="0" sz="1600" spc="-270">
                <a:latin typeface="宋体"/>
                <a:cs typeface="宋体"/>
              </a:rPr>
              <a:t>、</a:t>
            </a:r>
            <a:r>
              <a:rPr dirty="0" sz="1600" spc="5">
                <a:latin typeface="宋体"/>
                <a:cs typeface="宋体"/>
              </a:rPr>
              <a:t>地</a:t>
            </a:r>
            <a:r>
              <a:rPr dirty="0" sz="1600" spc="-5">
                <a:latin typeface="宋体"/>
                <a:cs typeface="宋体"/>
              </a:rPr>
              <a:t>质</a:t>
            </a:r>
            <a:r>
              <a:rPr dirty="0" sz="1600" spc="5">
                <a:latin typeface="宋体"/>
                <a:cs typeface="宋体"/>
              </a:rPr>
              <a:t>灾</a:t>
            </a:r>
            <a:r>
              <a:rPr dirty="0" sz="1600" spc="-5">
                <a:latin typeface="宋体"/>
                <a:cs typeface="宋体"/>
              </a:rPr>
              <a:t>害 、</a:t>
            </a:r>
            <a:r>
              <a:rPr dirty="0" sz="1600" spc="15">
                <a:latin typeface="宋体"/>
                <a:cs typeface="宋体"/>
              </a:rPr>
              <a:t>土壤和</a:t>
            </a:r>
            <a:r>
              <a:rPr dirty="0" sz="1600" spc="5">
                <a:latin typeface="宋体"/>
                <a:cs typeface="宋体"/>
              </a:rPr>
              <a:t>植</a:t>
            </a:r>
            <a:r>
              <a:rPr dirty="0" sz="1600" spc="15">
                <a:latin typeface="宋体"/>
                <a:cs typeface="宋体"/>
              </a:rPr>
              <a:t>被监</a:t>
            </a:r>
            <a:r>
              <a:rPr dirty="0" sz="1600" spc="5">
                <a:latin typeface="宋体"/>
                <a:cs typeface="宋体"/>
              </a:rPr>
              <a:t>测</a:t>
            </a:r>
            <a:r>
              <a:rPr dirty="0" sz="1600" spc="15">
                <a:latin typeface="宋体"/>
                <a:cs typeface="宋体"/>
              </a:rPr>
              <a:t>，其中</a:t>
            </a:r>
            <a:r>
              <a:rPr dirty="0" sz="1600" spc="5">
                <a:latin typeface="宋体"/>
                <a:cs typeface="宋体"/>
              </a:rPr>
              <a:t>地</a:t>
            </a:r>
            <a:r>
              <a:rPr dirty="0" sz="1600" spc="15">
                <a:latin typeface="宋体"/>
                <a:cs typeface="宋体"/>
              </a:rPr>
              <a:t>表水</a:t>
            </a:r>
            <a:r>
              <a:rPr dirty="0" sz="1600" spc="5">
                <a:latin typeface="宋体"/>
                <a:cs typeface="宋体"/>
              </a:rPr>
              <a:t>监</a:t>
            </a:r>
            <a:r>
              <a:rPr dirty="0" sz="1600" spc="15">
                <a:latin typeface="宋体"/>
                <a:cs typeface="宋体"/>
              </a:rPr>
              <a:t>测、地</a:t>
            </a:r>
            <a:r>
              <a:rPr dirty="0" sz="1600" spc="5">
                <a:latin typeface="宋体"/>
                <a:cs typeface="宋体"/>
              </a:rPr>
              <a:t>下</a:t>
            </a:r>
            <a:r>
              <a:rPr dirty="0" sz="1600" spc="15">
                <a:latin typeface="宋体"/>
                <a:cs typeface="宋体"/>
              </a:rPr>
              <a:t>水监</a:t>
            </a:r>
            <a:r>
              <a:rPr dirty="0" sz="1600" spc="5">
                <a:latin typeface="宋体"/>
                <a:cs typeface="宋体"/>
              </a:rPr>
              <a:t>测</a:t>
            </a:r>
            <a:r>
              <a:rPr dirty="0" sz="1600" spc="15">
                <a:latin typeface="宋体"/>
                <a:cs typeface="宋体"/>
              </a:rPr>
              <a:t>、地质</a:t>
            </a:r>
            <a:r>
              <a:rPr dirty="0" sz="1600" spc="5">
                <a:latin typeface="宋体"/>
                <a:cs typeface="宋体"/>
              </a:rPr>
              <a:t>灾 </a:t>
            </a:r>
            <a:r>
              <a:rPr dirty="0" sz="1600" spc="-5">
                <a:latin typeface="宋体"/>
                <a:cs typeface="宋体"/>
              </a:rPr>
              <a:t>害</a:t>
            </a:r>
            <a:r>
              <a:rPr dirty="0" sz="1600" spc="50">
                <a:latin typeface="宋体"/>
                <a:cs typeface="宋体"/>
              </a:rPr>
              <a:t>监</a:t>
            </a:r>
            <a:r>
              <a:rPr dirty="0" sz="1600" spc="40">
                <a:latin typeface="宋体"/>
                <a:cs typeface="宋体"/>
              </a:rPr>
              <a:t>测计</a:t>
            </a:r>
            <a:r>
              <a:rPr dirty="0" sz="1600" spc="50">
                <a:latin typeface="宋体"/>
                <a:cs typeface="宋体"/>
              </a:rPr>
              <a:t>价</a:t>
            </a:r>
            <a:r>
              <a:rPr dirty="0" sz="1600" spc="40">
                <a:latin typeface="宋体"/>
                <a:cs typeface="宋体"/>
              </a:rPr>
              <a:t>标</a:t>
            </a:r>
            <a:r>
              <a:rPr dirty="0" sz="1600" spc="50">
                <a:latin typeface="宋体"/>
                <a:cs typeface="宋体"/>
              </a:rPr>
              <a:t>准</a:t>
            </a:r>
            <a:r>
              <a:rPr dirty="0" sz="1600" spc="40">
                <a:latin typeface="宋体"/>
                <a:cs typeface="宋体"/>
              </a:rPr>
              <a:t>采</a:t>
            </a:r>
            <a:r>
              <a:rPr dirty="0" sz="1600" spc="50">
                <a:latin typeface="宋体"/>
                <a:cs typeface="宋体"/>
              </a:rPr>
              <a:t>用</a:t>
            </a:r>
            <a:r>
              <a:rPr dirty="0" sz="1600" spc="40">
                <a:latin typeface="宋体"/>
                <a:cs typeface="宋体"/>
              </a:rPr>
              <a:t>《工</a:t>
            </a:r>
            <a:r>
              <a:rPr dirty="0" sz="1600" spc="50">
                <a:latin typeface="宋体"/>
                <a:cs typeface="宋体"/>
              </a:rPr>
              <a:t>程</a:t>
            </a:r>
            <a:r>
              <a:rPr dirty="0" sz="1600" spc="40">
                <a:latin typeface="宋体"/>
                <a:cs typeface="宋体"/>
              </a:rPr>
              <a:t>勘</a:t>
            </a:r>
            <a:r>
              <a:rPr dirty="0" sz="1600" spc="50">
                <a:latin typeface="宋体"/>
                <a:cs typeface="宋体"/>
              </a:rPr>
              <a:t>察</a:t>
            </a:r>
            <a:r>
              <a:rPr dirty="0" sz="1600" spc="40">
                <a:latin typeface="宋体"/>
                <a:cs typeface="宋体"/>
              </a:rPr>
              <a:t>设</a:t>
            </a:r>
            <a:r>
              <a:rPr dirty="0" sz="1600" spc="50">
                <a:latin typeface="宋体"/>
                <a:cs typeface="宋体"/>
              </a:rPr>
              <a:t>计</a:t>
            </a:r>
            <a:r>
              <a:rPr dirty="0" sz="1600" spc="40">
                <a:latin typeface="宋体"/>
                <a:cs typeface="宋体"/>
              </a:rPr>
              <a:t>收费</a:t>
            </a:r>
            <a:r>
              <a:rPr dirty="0" sz="1600" spc="50">
                <a:latin typeface="宋体"/>
                <a:cs typeface="宋体"/>
              </a:rPr>
              <a:t>管</a:t>
            </a:r>
            <a:r>
              <a:rPr dirty="0" sz="1600" spc="40">
                <a:latin typeface="宋体"/>
                <a:cs typeface="宋体"/>
              </a:rPr>
              <a:t>理</a:t>
            </a:r>
            <a:r>
              <a:rPr dirty="0" sz="1600" spc="50">
                <a:latin typeface="宋体"/>
                <a:cs typeface="宋体"/>
              </a:rPr>
              <a:t>规</a:t>
            </a:r>
            <a:r>
              <a:rPr dirty="0" sz="1600" spc="40">
                <a:latin typeface="宋体"/>
                <a:cs typeface="宋体"/>
              </a:rPr>
              <a:t>定</a:t>
            </a:r>
            <a:r>
              <a:rPr dirty="0" sz="1600" spc="-750">
                <a:latin typeface="宋体"/>
                <a:cs typeface="宋体"/>
              </a:rPr>
              <a:t>》</a:t>
            </a:r>
            <a:r>
              <a:rPr dirty="0" sz="1600" spc="40">
                <a:latin typeface="宋体"/>
                <a:cs typeface="宋体"/>
              </a:rPr>
              <a:t>（计价 </a:t>
            </a:r>
            <a:r>
              <a:rPr dirty="0" sz="1600" spc="-5">
                <a:latin typeface="宋体"/>
                <a:cs typeface="宋体"/>
              </a:rPr>
              <a:t>格</a:t>
            </a:r>
            <a:endParaRPr sz="1600">
              <a:latin typeface="宋体"/>
              <a:cs typeface="宋体"/>
            </a:endParaRPr>
          </a:p>
          <a:p>
            <a:pPr algn="just" marL="12700" marR="106045">
              <a:lnSpc>
                <a:spcPct val="162500"/>
              </a:lnSpc>
              <a:spcBef>
                <a:spcPts val="5"/>
              </a:spcBef>
            </a:pPr>
            <a:r>
              <a:rPr dirty="0" sz="1600" spc="5">
                <a:latin typeface="宋体"/>
                <a:cs typeface="宋体"/>
              </a:rPr>
              <a:t>〔</a:t>
            </a:r>
            <a:r>
              <a:rPr dirty="0" sz="1600" spc="-10">
                <a:latin typeface="Times New Roman"/>
                <a:cs typeface="Times New Roman"/>
              </a:rPr>
              <a:t>2002</a:t>
            </a:r>
            <a:r>
              <a:rPr dirty="0" sz="1600" spc="-260">
                <a:latin typeface="宋体"/>
                <a:cs typeface="宋体"/>
              </a:rPr>
              <a:t>〕</a:t>
            </a:r>
            <a:r>
              <a:rPr dirty="0" sz="1600">
                <a:latin typeface="Times New Roman"/>
                <a:cs typeface="Times New Roman"/>
              </a:rPr>
              <a:t>10</a:t>
            </a:r>
            <a:r>
              <a:rPr dirty="0" sz="1600" spc="-65">
                <a:latin typeface="Times New Roman"/>
                <a:cs typeface="Times New Roman"/>
              </a:rPr>
              <a:t> </a:t>
            </a:r>
            <a:r>
              <a:rPr dirty="0" sz="1600" spc="5">
                <a:latin typeface="宋体"/>
                <a:cs typeface="宋体"/>
              </a:rPr>
              <a:t>号</a:t>
            </a:r>
            <a:r>
              <a:rPr dirty="0" sz="1600" spc="-540">
                <a:latin typeface="宋体"/>
                <a:cs typeface="宋体"/>
              </a:rPr>
              <a:t>），</a:t>
            </a:r>
            <a:r>
              <a:rPr dirty="0" sz="1600" spc="5">
                <a:latin typeface="宋体"/>
                <a:cs typeface="宋体"/>
              </a:rPr>
              <a:t>土</a:t>
            </a:r>
            <a:r>
              <a:rPr dirty="0" sz="1600" spc="-5">
                <a:latin typeface="宋体"/>
                <a:cs typeface="宋体"/>
              </a:rPr>
              <a:t>壤监</a:t>
            </a:r>
            <a:r>
              <a:rPr dirty="0" sz="1600" spc="5">
                <a:latin typeface="宋体"/>
                <a:cs typeface="宋体"/>
              </a:rPr>
              <a:t>测</a:t>
            </a:r>
            <a:r>
              <a:rPr dirty="0" sz="1600" spc="-5">
                <a:latin typeface="宋体"/>
                <a:cs typeface="宋体"/>
              </a:rPr>
              <a:t>计价标</a:t>
            </a:r>
            <a:r>
              <a:rPr dirty="0" sz="1600" spc="5">
                <a:latin typeface="宋体"/>
                <a:cs typeface="宋体"/>
              </a:rPr>
              <a:t>准</a:t>
            </a:r>
            <a:r>
              <a:rPr dirty="0" sz="1600" spc="-5">
                <a:latin typeface="宋体"/>
                <a:cs typeface="宋体"/>
              </a:rPr>
              <a:t>采</a:t>
            </a:r>
            <a:r>
              <a:rPr dirty="0" sz="1600" spc="-270">
                <a:latin typeface="宋体"/>
                <a:cs typeface="宋体"/>
              </a:rPr>
              <a:t>用</a:t>
            </a:r>
            <a:r>
              <a:rPr dirty="0" sz="1600" spc="5">
                <a:latin typeface="宋体"/>
                <a:cs typeface="宋体"/>
              </a:rPr>
              <a:t>《</a:t>
            </a:r>
            <a:r>
              <a:rPr dirty="0" sz="1600" spc="-5">
                <a:latin typeface="宋体"/>
                <a:cs typeface="宋体"/>
              </a:rPr>
              <a:t>湖南省</a:t>
            </a:r>
            <a:r>
              <a:rPr dirty="0" sz="1600" spc="5">
                <a:latin typeface="宋体"/>
                <a:cs typeface="宋体"/>
              </a:rPr>
              <a:t>地</a:t>
            </a:r>
            <a:r>
              <a:rPr dirty="0" sz="1600" spc="-5">
                <a:latin typeface="宋体"/>
                <a:cs typeface="宋体"/>
              </a:rPr>
              <a:t>质勘</a:t>
            </a:r>
            <a:r>
              <a:rPr dirty="0" sz="1600" spc="5">
                <a:latin typeface="宋体"/>
                <a:cs typeface="宋体"/>
              </a:rPr>
              <a:t>查</a:t>
            </a:r>
            <a:r>
              <a:rPr dirty="0" sz="1600" spc="-5">
                <a:latin typeface="宋体"/>
                <a:cs typeface="宋体"/>
              </a:rPr>
              <a:t>项 </a:t>
            </a:r>
            <a:r>
              <a:rPr dirty="0" sz="1600" spc="5">
                <a:latin typeface="宋体"/>
                <a:cs typeface="宋体"/>
              </a:rPr>
              <a:t>目</a:t>
            </a:r>
            <a:r>
              <a:rPr dirty="0" sz="1600" spc="-5">
                <a:latin typeface="宋体"/>
                <a:cs typeface="宋体"/>
              </a:rPr>
              <a:t>预算</a:t>
            </a:r>
            <a:r>
              <a:rPr dirty="0" sz="1600" spc="5">
                <a:latin typeface="宋体"/>
                <a:cs typeface="宋体"/>
              </a:rPr>
              <a:t>标</a:t>
            </a:r>
            <a:r>
              <a:rPr dirty="0" sz="1600" spc="-5">
                <a:latin typeface="宋体"/>
                <a:cs typeface="宋体"/>
              </a:rPr>
              <a:t>准（暂</a:t>
            </a:r>
            <a:r>
              <a:rPr dirty="0" sz="1600" spc="5">
                <a:latin typeface="宋体"/>
                <a:cs typeface="宋体"/>
              </a:rPr>
              <a:t>行</a:t>
            </a:r>
            <a:r>
              <a:rPr dirty="0" sz="1600" spc="-800">
                <a:latin typeface="宋体"/>
                <a:cs typeface="宋体"/>
              </a:rPr>
              <a:t>）</a:t>
            </a:r>
            <a:r>
              <a:rPr dirty="0" sz="1600" spc="-810">
                <a:latin typeface="宋体"/>
                <a:cs typeface="宋体"/>
              </a:rPr>
              <a:t>》</a:t>
            </a:r>
            <a:r>
              <a:rPr dirty="0" sz="1600" spc="-5">
                <a:latin typeface="宋体"/>
                <a:cs typeface="宋体"/>
              </a:rPr>
              <a:t>（</a:t>
            </a:r>
            <a:r>
              <a:rPr dirty="0" sz="1600" spc="5">
                <a:latin typeface="宋体"/>
                <a:cs typeface="宋体"/>
              </a:rPr>
              <a:t>湘</a:t>
            </a:r>
            <a:r>
              <a:rPr dirty="0" sz="1600" spc="-5">
                <a:latin typeface="宋体"/>
                <a:cs typeface="宋体"/>
              </a:rPr>
              <a:t>财建</a:t>
            </a:r>
            <a:r>
              <a:rPr dirty="0" sz="1600" spc="10">
                <a:latin typeface="宋体"/>
                <a:cs typeface="宋体"/>
              </a:rPr>
              <a:t>〔</a:t>
            </a:r>
            <a:r>
              <a:rPr dirty="0" sz="1600" spc="-20">
                <a:latin typeface="Times New Roman"/>
                <a:cs typeface="Times New Roman"/>
              </a:rPr>
              <a:t>2011</a:t>
            </a:r>
            <a:r>
              <a:rPr dirty="0" sz="1600" spc="5">
                <a:latin typeface="宋体"/>
                <a:cs typeface="宋体"/>
              </a:rPr>
              <a:t>〕</a:t>
            </a:r>
            <a:r>
              <a:rPr dirty="0" sz="1600" spc="-5">
                <a:latin typeface="Times New Roman"/>
                <a:cs typeface="Times New Roman"/>
              </a:rPr>
              <a:t>2</a:t>
            </a:r>
            <a:r>
              <a:rPr dirty="0" sz="1600" spc="5">
                <a:latin typeface="Times New Roman"/>
                <a:cs typeface="Times New Roman"/>
              </a:rPr>
              <a:t> </a:t>
            </a:r>
            <a:r>
              <a:rPr dirty="0" sz="1600" spc="5">
                <a:latin typeface="宋体"/>
                <a:cs typeface="宋体"/>
              </a:rPr>
              <a:t>号</a:t>
            </a:r>
            <a:r>
              <a:rPr dirty="0" sz="1600" spc="-409">
                <a:latin typeface="宋体"/>
                <a:cs typeface="宋体"/>
              </a:rPr>
              <a:t>），</a:t>
            </a:r>
            <a:r>
              <a:rPr dirty="0" sz="1600" spc="-5">
                <a:latin typeface="宋体"/>
                <a:cs typeface="宋体"/>
              </a:rPr>
              <a:t>植</a:t>
            </a:r>
            <a:r>
              <a:rPr dirty="0" sz="1600" spc="5">
                <a:latin typeface="宋体"/>
                <a:cs typeface="宋体"/>
              </a:rPr>
              <a:t>被</a:t>
            </a:r>
            <a:r>
              <a:rPr dirty="0" sz="1600" spc="-5">
                <a:latin typeface="宋体"/>
                <a:cs typeface="宋体"/>
              </a:rPr>
              <a:t>监测</a:t>
            </a:r>
            <a:r>
              <a:rPr dirty="0" sz="1600" spc="5">
                <a:latin typeface="宋体"/>
                <a:cs typeface="宋体"/>
              </a:rPr>
              <a:t>采</a:t>
            </a:r>
            <a:r>
              <a:rPr dirty="0" sz="1600" spc="-5">
                <a:latin typeface="宋体"/>
                <a:cs typeface="宋体"/>
              </a:rPr>
              <a:t>用 </a:t>
            </a:r>
            <a:r>
              <a:rPr dirty="0" sz="1600" spc="5">
                <a:latin typeface="宋体"/>
                <a:cs typeface="宋体"/>
              </a:rPr>
              <a:t>相</a:t>
            </a:r>
            <a:r>
              <a:rPr dirty="0" sz="1600" spc="-5">
                <a:latin typeface="宋体"/>
                <a:cs typeface="宋体"/>
              </a:rPr>
              <a:t>关行</a:t>
            </a:r>
            <a:r>
              <a:rPr dirty="0" sz="1600" spc="5">
                <a:latin typeface="宋体"/>
                <a:cs typeface="宋体"/>
              </a:rPr>
              <a:t>业</a:t>
            </a:r>
            <a:r>
              <a:rPr dirty="0" sz="1600" spc="-5">
                <a:latin typeface="宋体"/>
                <a:cs typeface="宋体"/>
              </a:rPr>
              <a:t>标准。</a:t>
            </a:r>
            <a:endParaRPr sz="1600">
              <a:latin typeface="宋体"/>
              <a:cs typeface="宋体"/>
            </a:endParaRPr>
          </a:p>
          <a:p>
            <a:pPr marL="12700" marR="106045" indent="354965">
              <a:lnSpc>
                <a:spcPct val="162500"/>
              </a:lnSpc>
              <a:buSzPct val="93750"/>
              <a:buFont typeface="Times New Roman"/>
              <a:buAutoNum type="arabicPeriod" startAt="6"/>
              <a:tabLst>
                <a:tab pos="673735" algn="l"/>
              </a:tabLst>
            </a:pPr>
            <a:r>
              <a:rPr dirty="0" sz="1600" spc="5">
                <a:latin typeface="宋体"/>
                <a:cs typeface="宋体"/>
              </a:rPr>
              <a:t>其</a:t>
            </a:r>
            <a:r>
              <a:rPr dirty="0" sz="1600" spc="-5">
                <a:latin typeface="宋体"/>
                <a:cs typeface="宋体"/>
              </a:rPr>
              <a:t>他</a:t>
            </a:r>
            <a:r>
              <a:rPr dirty="0" sz="1600" spc="5">
                <a:latin typeface="宋体"/>
                <a:cs typeface="宋体"/>
              </a:rPr>
              <a:t>工</a:t>
            </a:r>
            <a:r>
              <a:rPr dirty="0" sz="1600" spc="-5">
                <a:latin typeface="宋体"/>
                <a:cs typeface="宋体"/>
              </a:rPr>
              <a:t>程（含</a:t>
            </a:r>
            <a:r>
              <a:rPr dirty="0" sz="1600" spc="5">
                <a:latin typeface="宋体"/>
                <a:cs typeface="宋体"/>
              </a:rPr>
              <a:t>综</a:t>
            </a:r>
            <a:r>
              <a:rPr dirty="0" sz="1600" spc="-5">
                <a:latin typeface="宋体"/>
                <a:cs typeface="宋体"/>
              </a:rPr>
              <a:t>合利</a:t>
            </a:r>
            <a:r>
              <a:rPr dirty="0" sz="1600" spc="5">
                <a:latin typeface="宋体"/>
                <a:cs typeface="宋体"/>
              </a:rPr>
              <a:t>用</a:t>
            </a:r>
            <a:r>
              <a:rPr dirty="0" sz="1600" spc="-5">
                <a:latin typeface="宋体"/>
                <a:cs typeface="宋体"/>
              </a:rPr>
              <a:t>）</a:t>
            </a:r>
            <a:r>
              <a:rPr dirty="0" sz="1600" spc="5">
                <a:latin typeface="宋体"/>
                <a:cs typeface="宋体"/>
              </a:rPr>
              <a:t>是</a:t>
            </a:r>
            <a:r>
              <a:rPr dirty="0" sz="1600" spc="-5">
                <a:latin typeface="宋体"/>
                <a:cs typeface="宋体"/>
              </a:rPr>
              <a:t>除</a:t>
            </a:r>
            <a:r>
              <a:rPr dirty="0" sz="1600" spc="5">
                <a:latin typeface="宋体"/>
                <a:cs typeface="宋体"/>
              </a:rPr>
              <a:t>上</a:t>
            </a:r>
            <a:r>
              <a:rPr dirty="0" sz="1600" spc="-5">
                <a:latin typeface="宋体"/>
                <a:cs typeface="宋体"/>
              </a:rPr>
              <a:t>述之</a:t>
            </a:r>
            <a:r>
              <a:rPr dirty="0" sz="1600" spc="5">
                <a:latin typeface="宋体"/>
                <a:cs typeface="宋体"/>
              </a:rPr>
              <a:t>外</a:t>
            </a:r>
            <a:r>
              <a:rPr dirty="0" sz="1600" spc="-5">
                <a:latin typeface="宋体"/>
                <a:cs typeface="宋体"/>
              </a:rPr>
              <a:t>的</a:t>
            </a:r>
            <a:r>
              <a:rPr dirty="0" sz="1600" spc="5">
                <a:latin typeface="宋体"/>
                <a:cs typeface="宋体"/>
              </a:rPr>
              <a:t>工</a:t>
            </a:r>
            <a:r>
              <a:rPr dirty="0" sz="1600" spc="-5">
                <a:latin typeface="宋体"/>
                <a:cs typeface="宋体"/>
              </a:rPr>
              <a:t>程</a:t>
            </a:r>
            <a:r>
              <a:rPr dirty="0" sz="1600" spc="5">
                <a:latin typeface="宋体"/>
                <a:cs typeface="宋体"/>
              </a:rPr>
              <a:t>，</a:t>
            </a:r>
            <a:r>
              <a:rPr dirty="0" sz="1600" spc="-5">
                <a:latin typeface="宋体"/>
                <a:cs typeface="宋体"/>
              </a:rPr>
              <a:t>根据 </a:t>
            </a:r>
            <a:r>
              <a:rPr dirty="0" sz="1600" spc="5">
                <a:latin typeface="宋体"/>
                <a:cs typeface="宋体"/>
              </a:rPr>
              <a:t>工</a:t>
            </a:r>
            <a:r>
              <a:rPr dirty="0" sz="1600" spc="-5">
                <a:latin typeface="宋体"/>
                <a:cs typeface="宋体"/>
              </a:rPr>
              <a:t>程类</a:t>
            </a:r>
            <a:r>
              <a:rPr dirty="0" sz="1600" spc="5">
                <a:latin typeface="宋体"/>
                <a:cs typeface="宋体"/>
              </a:rPr>
              <a:t>别</a:t>
            </a:r>
            <a:r>
              <a:rPr dirty="0" sz="1600" spc="-5">
                <a:latin typeface="宋体"/>
                <a:cs typeface="宋体"/>
              </a:rPr>
              <a:t>执行相</a:t>
            </a:r>
            <a:r>
              <a:rPr dirty="0" sz="1600" spc="5">
                <a:latin typeface="宋体"/>
                <a:cs typeface="宋体"/>
              </a:rPr>
              <a:t>关</a:t>
            </a:r>
            <a:r>
              <a:rPr dirty="0" sz="1600" spc="-5">
                <a:latin typeface="宋体"/>
                <a:cs typeface="宋体"/>
              </a:rPr>
              <a:t>行业</a:t>
            </a:r>
            <a:r>
              <a:rPr dirty="0" sz="1600" spc="5">
                <a:latin typeface="宋体"/>
                <a:cs typeface="宋体"/>
              </a:rPr>
              <a:t>预</a:t>
            </a:r>
            <a:r>
              <a:rPr dirty="0" sz="1600" spc="-5">
                <a:latin typeface="宋体"/>
                <a:cs typeface="宋体"/>
              </a:rPr>
              <a:t>算定额</a:t>
            </a:r>
            <a:r>
              <a:rPr dirty="0" sz="1600" spc="5">
                <a:latin typeface="宋体"/>
                <a:cs typeface="宋体"/>
              </a:rPr>
              <a:t>标</a:t>
            </a:r>
            <a:r>
              <a:rPr dirty="0" sz="1600" spc="-5">
                <a:latin typeface="宋体"/>
                <a:cs typeface="宋体"/>
              </a:rPr>
              <a:t>准。</a:t>
            </a:r>
            <a:endParaRPr sz="1600">
              <a:latin typeface="宋体"/>
              <a:cs typeface="宋体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150">
              <a:latin typeface="Times New Roman"/>
              <a:cs typeface="Times New Roman"/>
            </a:endParaRPr>
          </a:p>
          <a:p>
            <a:pPr algn="ctr" marR="93345">
              <a:lnSpc>
                <a:spcPct val="100000"/>
              </a:lnSpc>
              <a:tabLst>
                <a:tab pos="812165" algn="l"/>
              </a:tabLst>
            </a:pPr>
            <a:r>
              <a:rPr dirty="0" sz="1600" spc="5">
                <a:latin typeface="黑体"/>
                <a:cs typeface="黑体"/>
              </a:rPr>
              <a:t>第</a:t>
            </a:r>
            <a:r>
              <a:rPr dirty="0" sz="1600" spc="-5">
                <a:latin typeface="黑体"/>
                <a:cs typeface="黑体"/>
              </a:rPr>
              <a:t>五章	</a:t>
            </a:r>
            <a:r>
              <a:rPr dirty="0" sz="1600" spc="5">
                <a:latin typeface="黑体"/>
                <a:cs typeface="黑体"/>
              </a:rPr>
              <a:t>其</a:t>
            </a:r>
            <a:r>
              <a:rPr dirty="0" sz="1600" spc="-5">
                <a:latin typeface="黑体"/>
                <a:cs typeface="黑体"/>
              </a:rPr>
              <a:t>他费</a:t>
            </a:r>
            <a:r>
              <a:rPr dirty="0" sz="1600" spc="5">
                <a:latin typeface="黑体"/>
                <a:cs typeface="黑体"/>
              </a:rPr>
              <a:t>用</a:t>
            </a:r>
            <a:r>
              <a:rPr dirty="0" sz="1600" spc="-5">
                <a:latin typeface="黑体"/>
                <a:cs typeface="黑体"/>
              </a:rPr>
              <a:t>计算</a:t>
            </a:r>
            <a:r>
              <a:rPr dirty="0" sz="1600" spc="5">
                <a:latin typeface="黑体"/>
                <a:cs typeface="黑体"/>
              </a:rPr>
              <a:t>标</a:t>
            </a:r>
            <a:r>
              <a:rPr dirty="0" sz="1600" spc="-5">
                <a:latin typeface="黑体"/>
                <a:cs typeface="黑体"/>
              </a:rPr>
              <a:t>准</a:t>
            </a:r>
            <a:endParaRPr sz="1600">
              <a:latin typeface="黑体"/>
              <a:cs typeface="黑体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150">
              <a:latin typeface="Times New Roman"/>
              <a:cs typeface="Times New Roman"/>
            </a:endParaRPr>
          </a:p>
          <a:p>
            <a:pPr marL="421005">
              <a:lnSpc>
                <a:spcPct val="100000"/>
              </a:lnSpc>
              <a:tabLst>
                <a:tab pos="1452880" algn="l"/>
              </a:tabLst>
            </a:pPr>
            <a:r>
              <a:rPr dirty="0" sz="1600" spc="15" b="1">
                <a:latin typeface="Microsoft JhengHei"/>
                <a:cs typeface="Microsoft JhengHei"/>
              </a:rPr>
              <a:t>第十</a:t>
            </a:r>
            <a:r>
              <a:rPr dirty="0" sz="1600" spc="30" b="1">
                <a:latin typeface="Microsoft JhengHei"/>
                <a:cs typeface="Microsoft JhengHei"/>
              </a:rPr>
              <a:t>七</a:t>
            </a:r>
            <a:r>
              <a:rPr dirty="0" sz="1600" spc="-5" b="1">
                <a:latin typeface="Microsoft JhengHei"/>
                <a:cs typeface="Microsoft JhengHei"/>
              </a:rPr>
              <a:t>条	</a:t>
            </a:r>
            <a:r>
              <a:rPr dirty="0" sz="1600" spc="15">
                <a:latin typeface="宋体"/>
                <a:cs typeface="宋体"/>
              </a:rPr>
              <a:t>工</a:t>
            </a:r>
            <a:r>
              <a:rPr dirty="0" sz="1600" spc="5">
                <a:latin typeface="宋体"/>
                <a:cs typeface="宋体"/>
              </a:rPr>
              <a:t>程</a:t>
            </a:r>
            <a:r>
              <a:rPr dirty="0" sz="1600" spc="15">
                <a:latin typeface="宋体"/>
                <a:cs typeface="宋体"/>
              </a:rPr>
              <a:t>勘查</a:t>
            </a:r>
            <a:r>
              <a:rPr dirty="0" sz="1600" spc="5">
                <a:latin typeface="宋体"/>
                <a:cs typeface="宋体"/>
              </a:rPr>
              <a:t>费</a:t>
            </a:r>
            <a:r>
              <a:rPr dirty="0" sz="1600" spc="15">
                <a:latin typeface="宋体"/>
                <a:cs typeface="宋体"/>
              </a:rPr>
              <a:t>计费</a:t>
            </a:r>
            <a:r>
              <a:rPr dirty="0" sz="1600" spc="5">
                <a:latin typeface="宋体"/>
                <a:cs typeface="宋体"/>
              </a:rPr>
              <a:t>标准</a:t>
            </a:r>
            <a:r>
              <a:rPr dirty="0" sz="1600" spc="15">
                <a:latin typeface="宋体"/>
                <a:cs typeface="宋体"/>
              </a:rPr>
              <a:t>根据</a:t>
            </a:r>
            <a:r>
              <a:rPr dirty="0" sz="1600" spc="5">
                <a:latin typeface="宋体"/>
                <a:cs typeface="宋体"/>
              </a:rPr>
              <a:t>实</a:t>
            </a:r>
            <a:r>
              <a:rPr dirty="0" sz="1600" spc="15">
                <a:latin typeface="宋体"/>
                <a:cs typeface="宋体"/>
              </a:rPr>
              <a:t>物工</a:t>
            </a:r>
            <a:r>
              <a:rPr dirty="0" sz="1600" spc="5">
                <a:latin typeface="宋体"/>
                <a:cs typeface="宋体"/>
              </a:rPr>
              <a:t>作量</a:t>
            </a:r>
            <a:r>
              <a:rPr dirty="0" sz="1600" spc="15">
                <a:latin typeface="宋体"/>
                <a:cs typeface="宋体"/>
              </a:rPr>
              <a:t>，按</a:t>
            </a:r>
            <a:r>
              <a:rPr dirty="0" sz="1600" spc="-5">
                <a:latin typeface="宋体"/>
                <a:cs typeface="宋体"/>
              </a:rPr>
              <a:t>照</a:t>
            </a:r>
            <a:endParaRPr sz="1600">
              <a:latin typeface="宋体"/>
              <a:cs typeface="宋体"/>
            </a:endParaRPr>
          </a:p>
          <a:p>
            <a:pPr marL="12700" marR="5080">
              <a:lnSpc>
                <a:spcPts val="3120"/>
              </a:lnSpc>
              <a:spcBef>
                <a:spcPts val="305"/>
              </a:spcBef>
            </a:pPr>
            <a:r>
              <a:rPr dirty="0" sz="1600" spc="5">
                <a:latin typeface="宋体"/>
                <a:cs typeface="宋体"/>
              </a:rPr>
              <a:t>《</a:t>
            </a:r>
            <a:r>
              <a:rPr dirty="0" sz="1600" spc="-5">
                <a:latin typeface="宋体"/>
                <a:cs typeface="宋体"/>
              </a:rPr>
              <a:t>湖南</a:t>
            </a:r>
            <a:r>
              <a:rPr dirty="0" sz="1600" spc="5">
                <a:latin typeface="宋体"/>
                <a:cs typeface="宋体"/>
              </a:rPr>
              <a:t>省</a:t>
            </a:r>
            <a:r>
              <a:rPr dirty="0" sz="1600" spc="-5">
                <a:latin typeface="宋体"/>
                <a:cs typeface="宋体"/>
              </a:rPr>
              <a:t>地质勘</a:t>
            </a:r>
            <a:r>
              <a:rPr dirty="0" sz="1600" spc="5">
                <a:latin typeface="宋体"/>
                <a:cs typeface="宋体"/>
              </a:rPr>
              <a:t>查</a:t>
            </a:r>
            <a:r>
              <a:rPr dirty="0" sz="1600" spc="-5">
                <a:latin typeface="宋体"/>
                <a:cs typeface="宋体"/>
              </a:rPr>
              <a:t>项目</a:t>
            </a:r>
            <a:r>
              <a:rPr dirty="0" sz="1600" spc="5">
                <a:latin typeface="宋体"/>
                <a:cs typeface="宋体"/>
              </a:rPr>
              <a:t>预</a:t>
            </a:r>
            <a:r>
              <a:rPr dirty="0" sz="1600" spc="-5">
                <a:latin typeface="宋体"/>
                <a:cs typeface="宋体"/>
              </a:rPr>
              <a:t>算标</a:t>
            </a:r>
            <a:r>
              <a:rPr dirty="0" sz="1600" spc="-90">
                <a:latin typeface="宋体"/>
                <a:cs typeface="宋体"/>
              </a:rPr>
              <a:t>准</a:t>
            </a:r>
            <a:r>
              <a:rPr dirty="0" sz="1600" spc="5">
                <a:latin typeface="宋体"/>
                <a:cs typeface="宋体"/>
              </a:rPr>
              <a:t>（</a:t>
            </a:r>
            <a:r>
              <a:rPr dirty="0" sz="1600" spc="-5">
                <a:latin typeface="宋体"/>
                <a:cs typeface="宋体"/>
              </a:rPr>
              <a:t>暂</a:t>
            </a:r>
            <a:r>
              <a:rPr dirty="0" sz="1600" spc="5">
                <a:latin typeface="宋体"/>
                <a:cs typeface="宋体"/>
              </a:rPr>
              <a:t>行</a:t>
            </a:r>
            <a:r>
              <a:rPr dirty="0" sz="1600" spc="-810">
                <a:latin typeface="宋体"/>
                <a:cs typeface="宋体"/>
              </a:rPr>
              <a:t>）</a:t>
            </a:r>
            <a:r>
              <a:rPr dirty="0" sz="1600" spc="-885">
                <a:latin typeface="宋体"/>
                <a:cs typeface="宋体"/>
              </a:rPr>
              <a:t>》</a:t>
            </a:r>
            <a:r>
              <a:rPr dirty="0" sz="1600" spc="-5">
                <a:latin typeface="宋体"/>
                <a:cs typeface="宋体"/>
              </a:rPr>
              <a:t>（湘财</a:t>
            </a:r>
            <a:r>
              <a:rPr dirty="0" sz="1600" spc="-80">
                <a:latin typeface="宋体"/>
                <a:cs typeface="宋体"/>
              </a:rPr>
              <a:t>建</a:t>
            </a:r>
            <a:r>
              <a:rPr dirty="0" sz="1600" spc="5">
                <a:latin typeface="宋体"/>
                <a:cs typeface="宋体"/>
              </a:rPr>
              <a:t>〔</a:t>
            </a:r>
            <a:r>
              <a:rPr dirty="0" sz="1600" spc="-20">
                <a:latin typeface="Times New Roman"/>
                <a:cs typeface="Times New Roman"/>
              </a:rPr>
              <a:t>2011</a:t>
            </a:r>
            <a:r>
              <a:rPr dirty="0" sz="1600" spc="-90">
                <a:latin typeface="宋体"/>
                <a:cs typeface="宋体"/>
              </a:rPr>
              <a:t>〕</a:t>
            </a:r>
            <a:r>
              <a:rPr dirty="0" sz="1600" spc="-5">
                <a:latin typeface="Times New Roman"/>
                <a:cs typeface="Times New Roman"/>
              </a:rPr>
              <a:t>2  </a:t>
            </a:r>
            <a:r>
              <a:rPr dirty="0" sz="1600" spc="5">
                <a:latin typeface="宋体"/>
                <a:cs typeface="宋体"/>
              </a:rPr>
              <a:t>号</a:t>
            </a:r>
            <a:r>
              <a:rPr dirty="0" sz="1600" spc="-175">
                <a:latin typeface="宋体"/>
                <a:cs typeface="宋体"/>
              </a:rPr>
              <a:t>）</a:t>
            </a:r>
            <a:r>
              <a:rPr dirty="0" sz="1600" spc="-5">
                <a:latin typeface="宋体"/>
                <a:cs typeface="宋体"/>
              </a:rPr>
              <a:t>的</a:t>
            </a:r>
            <a:r>
              <a:rPr dirty="0" sz="1600" spc="-470">
                <a:latin typeface="宋体"/>
                <a:cs typeface="宋体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90%</a:t>
            </a:r>
            <a:r>
              <a:rPr dirty="0" sz="1600" spc="5">
                <a:latin typeface="宋体"/>
                <a:cs typeface="宋体"/>
              </a:rPr>
              <a:t>执</a:t>
            </a:r>
            <a:r>
              <a:rPr dirty="0" sz="1600" spc="-5">
                <a:latin typeface="宋体"/>
                <a:cs typeface="宋体"/>
              </a:rPr>
              <a:t>行</a:t>
            </a:r>
            <a:r>
              <a:rPr dirty="0" sz="1600" spc="-175">
                <a:latin typeface="宋体"/>
                <a:cs typeface="宋体"/>
              </a:rPr>
              <a:t>，</a:t>
            </a:r>
            <a:r>
              <a:rPr dirty="0" sz="1600" spc="-5">
                <a:latin typeface="宋体"/>
                <a:cs typeface="宋体"/>
              </a:rPr>
              <a:t>缺</a:t>
            </a:r>
            <a:r>
              <a:rPr dirty="0" sz="1600" spc="5">
                <a:latin typeface="宋体"/>
                <a:cs typeface="宋体"/>
              </a:rPr>
              <a:t>项</a:t>
            </a:r>
            <a:r>
              <a:rPr dirty="0" sz="1600" spc="-5">
                <a:latin typeface="宋体"/>
                <a:cs typeface="宋体"/>
              </a:rPr>
              <a:t>部分</a:t>
            </a:r>
            <a:r>
              <a:rPr dirty="0" sz="1600" spc="-175">
                <a:latin typeface="宋体"/>
                <a:cs typeface="宋体"/>
              </a:rPr>
              <a:t>按</a:t>
            </a:r>
            <a:r>
              <a:rPr dirty="0" sz="1600" spc="-5">
                <a:latin typeface="宋体"/>
                <a:cs typeface="宋体"/>
              </a:rPr>
              <a:t>《</a:t>
            </a:r>
            <a:r>
              <a:rPr dirty="0" sz="1600" spc="5">
                <a:latin typeface="宋体"/>
                <a:cs typeface="宋体"/>
              </a:rPr>
              <a:t>工</a:t>
            </a:r>
            <a:r>
              <a:rPr dirty="0" sz="1600" spc="-5">
                <a:latin typeface="宋体"/>
                <a:cs typeface="宋体"/>
              </a:rPr>
              <a:t>程勘</a:t>
            </a:r>
            <a:r>
              <a:rPr dirty="0" sz="1600" spc="5">
                <a:latin typeface="宋体"/>
                <a:cs typeface="宋体"/>
              </a:rPr>
              <a:t>察</a:t>
            </a:r>
            <a:r>
              <a:rPr dirty="0" sz="1600" spc="-5">
                <a:latin typeface="宋体"/>
                <a:cs typeface="宋体"/>
              </a:rPr>
              <a:t>设计收</a:t>
            </a:r>
            <a:r>
              <a:rPr dirty="0" sz="1600" spc="5">
                <a:latin typeface="宋体"/>
                <a:cs typeface="宋体"/>
              </a:rPr>
              <a:t>费</a:t>
            </a:r>
            <a:r>
              <a:rPr dirty="0" sz="1600" spc="-5">
                <a:latin typeface="宋体"/>
                <a:cs typeface="宋体"/>
              </a:rPr>
              <a:t>管理</a:t>
            </a:r>
            <a:r>
              <a:rPr dirty="0" sz="1600" spc="5">
                <a:latin typeface="宋体"/>
                <a:cs typeface="宋体"/>
              </a:rPr>
              <a:t>规</a:t>
            </a:r>
            <a:r>
              <a:rPr dirty="0" sz="1600" spc="-5">
                <a:latin typeface="宋体"/>
                <a:cs typeface="宋体"/>
              </a:rPr>
              <a:t>定》</a:t>
            </a:r>
            <a:endParaRPr sz="1600">
              <a:latin typeface="宋体"/>
              <a:cs typeface="宋体"/>
            </a:endParaRPr>
          </a:p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dirty="0" sz="1600" spc="5">
                <a:latin typeface="宋体"/>
                <a:cs typeface="宋体"/>
              </a:rPr>
              <a:t>（</a:t>
            </a:r>
            <a:r>
              <a:rPr dirty="0" sz="1600" spc="-5">
                <a:latin typeface="宋体"/>
                <a:cs typeface="宋体"/>
              </a:rPr>
              <a:t>计价</a:t>
            </a:r>
            <a:r>
              <a:rPr dirty="0" sz="1600" spc="5">
                <a:latin typeface="宋体"/>
                <a:cs typeface="宋体"/>
              </a:rPr>
              <a:t>格</a:t>
            </a:r>
            <a:r>
              <a:rPr dirty="0" sz="1600" spc="-5">
                <a:latin typeface="宋体"/>
                <a:cs typeface="宋体"/>
              </a:rPr>
              <a:t>〔</a:t>
            </a:r>
            <a:r>
              <a:rPr dirty="0" sz="1600" spc="-10">
                <a:latin typeface="Times New Roman"/>
                <a:cs typeface="Times New Roman"/>
              </a:rPr>
              <a:t>2002</a:t>
            </a:r>
            <a:r>
              <a:rPr dirty="0" sz="1600" spc="5">
                <a:latin typeface="宋体"/>
                <a:cs typeface="宋体"/>
              </a:rPr>
              <a:t>〕</a:t>
            </a:r>
            <a:r>
              <a:rPr dirty="0" sz="1600">
                <a:latin typeface="Times New Roman"/>
                <a:cs typeface="Times New Roman"/>
              </a:rPr>
              <a:t>10</a:t>
            </a:r>
            <a:r>
              <a:rPr dirty="0" sz="1600" spc="-15">
                <a:latin typeface="Times New Roman"/>
                <a:cs typeface="Times New Roman"/>
              </a:rPr>
              <a:t> </a:t>
            </a:r>
            <a:r>
              <a:rPr dirty="0" sz="1600" spc="5">
                <a:latin typeface="宋体"/>
                <a:cs typeface="宋体"/>
              </a:rPr>
              <a:t>号</a:t>
            </a:r>
            <a:r>
              <a:rPr dirty="0" sz="1600" spc="-5">
                <a:latin typeface="宋体"/>
                <a:cs typeface="宋体"/>
              </a:rPr>
              <a:t>）执</a:t>
            </a:r>
            <a:r>
              <a:rPr dirty="0" sz="1600" spc="5">
                <a:latin typeface="宋体"/>
                <a:cs typeface="宋体"/>
              </a:rPr>
              <a:t>行</a:t>
            </a:r>
            <a:r>
              <a:rPr dirty="0" sz="1600" spc="-5">
                <a:latin typeface="宋体"/>
                <a:cs typeface="宋体"/>
              </a:rPr>
              <a:t>，</a:t>
            </a:r>
            <a:r>
              <a:rPr dirty="0" sz="1600" spc="5">
                <a:latin typeface="宋体"/>
                <a:cs typeface="宋体"/>
              </a:rPr>
              <a:t>不</a:t>
            </a:r>
            <a:r>
              <a:rPr dirty="0" sz="1600" spc="-5">
                <a:latin typeface="宋体"/>
                <a:cs typeface="宋体"/>
              </a:rPr>
              <a:t>计取</a:t>
            </a:r>
            <a:r>
              <a:rPr dirty="0" sz="1600" spc="5">
                <a:latin typeface="宋体"/>
                <a:cs typeface="宋体"/>
              </a:rPr>
              <a:t>技</a:t>
            </a:r>
            <a:r>
              <a:rPr dirty="0" sz="1600" spc="-5">
                <a:latin typeface="宋体"/>
                <a:cs typeface="宋体"/>
              </a:rPr>
              <a:t>术工作</a:t>
            </a:r>
            <a:r>
              <a:rPr dirty="0" sz="1600" spc="5">
                <a:latin typeface="宋体"/>
                <a:cs typeface="宋体"/>
              </a:rPr>
              <a:t>费</a:t>
            </a:r>
            <a:r>
              <a:rPr dirty="0" sz="1600" spc="-5">
                <a:latin typeface="宋体"/>
                <a:cs typeface="宋体"/>
              </a:rPr>
              <a:t>。</a:t>
            </a:r>
            <a:endParaRPr sz="1600">
              <a:latin typeface="宋体"/>
              <a:cs typeface="宋体"/>
            </a:endParaRPr>
          </a:p>
          <a:p>
            <a:pPr marL="12700" marR="5080" indent="408305">
              <a:lnSpc>
                <a:spcPct val="162500"/>
              </a:lnSpc>
              <a:tabLst>
                <a:tab pos="1440815" algn="l"/>
              </a:tabLst>
            </a:pPr>
            <a:r>
              <a:rPr dirty="0" sz="1600" spc="5" b="1">
                <a:latin typeface="Microsoft JhengHei"/>
                <a:cs typeface="Microsoft JhengHei"/>
              </a:rPr>
              <a:t>第十八</a:t>
            </a:r>
            <a:r>
              <a:rPr dirty="0" sz="1600" spc="-5" b="1">
                <a:latin typeface="Microsoft JhengHei"/>
                <a:cs typeface="Microsoft JhengHei"/>
              </a:rPr>
              <a:t>条</a:t>
            </a:r>
            <a:r>
              <a:rPr dirty="0" sz="1600" b="1">
                <a:latin typeface="Microsoft JhengHei"/>
                <a:cs typeface="Microsoft JhengHei"/>
              </a:rPr>
              <a:t>	</a:t>
            </a:r>
            <a:r>
              <a:rPr dirty="0" sz="1600" spc="-5">
                <a:latin typeface="宋体"/>
                <a:cs typeface="宋体"/>
              </a:rPr>
              <a:t>实施</a:t>
            </a:r>
            <a:r>
              <a:rPr dirty="0" sz="1600" spc="5">
                <a:latin typeface="宋体"/>
                <a:cs typeface="宋体"/>
              </a:rPr>
              <a:t>方</a:t>
            </a:r>
            <a:r>
              <a:rPr dirty="0" sz="1600" spc="-5">
                <a:latin typeface="宋体"/>
                <a:cs typeface="宋体"/>
              </a:rPr>
              <a:t>案编</a:t>
            </a:r>
            <a:r>
              <a:rPr dirty="0" sz="1600" spc="5">
                <a:latin typeface="宋体"/>
                <a:cs typeface="宋体"/>
              </a:rPr>
              <a:t>制</a:t>
            </a:r>
            <a:r>
              <a:rPr dirty="0" sz="1600" spc="-5">
                <a:latin typeface="宋体"/>
                <a:cs typeface="宋体"/>
              </a:rPr>
              <a:t>费</a:t>
            </a:r>
            <a:r>
              <a:rPr dirty="0" sz="1600" spc="-440">
                <a:latin typeface="宋体"/>
                <a:cs typeface="宋体"/>
              </a:rPr>
              <a:t>，</a:t>
            </a:r>
            <a:r>
              <a:rPr dirty="0" sz="1600" spc="-5">
                <a:latin typeface="宋体"/>
                <a:cs typeface="宋体"/>
              </a:rPr>
              <a:t>以</a:t>
            </a:r>
            <a:r>
              <a:rPr dirty="0" sz="1600" spc="5">
                <a:latin typeface="宋体"/>
                <a:cs typeface="宋体"/>
              </a:rPr>
              <a:t>工</a:t>
            </a:r>
            <a:r>
              <a:rPr dirty="0" sz="1600" spc="-5">
                <a:latin typeface="宋体"/>
                <a:cs typeface="宋体"/>
              </a:rPr>
              <a:t>程施</a:t>
            </a:r>
            <a:r>
              <a:rPr dirty="0" sz="1600" spc="5">
                <a:latin typeface="宋体"/>
                <a:cs typeface="宋体"/>
              </a:rPr>
              <a:t>工</a:t>
            </a:r>
            <a:r>
              <a:rPr dirty="0" sz="1600" spc="-5">
                <a:latin typeface="宋体"/>
                <a:cs typeface="宋体"/>
              </a:rPr>
              <a:t>费为计</a:t>
            </a:r>
            <a:r>
              <a:rPr dirty="0" sz="1600" spc="5">
                <a:latin typeface="宋体"/>
                <a:cs typeface="宋体"/>
              </a:rPr>
              <a:t>费</a:t>
            </a:r>
            <a:r>
              <a:rPr dirty="0" sz="1600" spc="-5">
                <a:latin typeface="宋体"/>
                <a:cs typeface="宋体"/>
              </a:rPr>
              <a:t>基</a:t>
            </a:r>
            <a:r>
              <a:rPr dirty="0" sz="1600" spc="5">
                <a:latin typeface="宋体"/>
                <a:cs typeface="宋体"/>
              </a:rPr>
              <a:t>数</a:t>
            </a:r>
            <a:r>
              <a:rPr dirty="0" sz="1600" spc="-5">
                <a:latin typeface="宋体"/>
                <a:cs typeface="宋体"/>
              </a:rPr>
              <a:t>， </a:t>
            </a:r>
            <a:r>
              <a:rPr dirty="0" sz="1600" spc="5">
                <a:latin typeface="宋体"/>
                <a:cs typeface="宋体"/>
              </a:rPr>
              <a:t>采</a:t>
            </a:r>
            <a:r>
              <a:rPr dirty="0" sz="1600" spc="-5">
                <a:latin typeface="宋体"/>
                <a:cs typeface="宋体"/>
              </a:rPr>
              <a:t>用分</a:t>
            </a:r>
            <a:r>
              <a:rPr dirty="0" sz="1600" spc="5">
                <a:latin typeface="宋体"/>
                <a:cs typeface="宋体"/>
              </a:rPr>
              <a:t>档</a:t>
            </a:r>
            <a:r>
              <a:rPr dirty="0" sz="1600" spc="-5">
                <a:latin typeface="宋体"/>
                <a:cs typeface="宋体"/>
              </a:rPr>
              <a:t>定额计</a:t>
            </a:r>
            <a:r>
              <a:rPr dirty="0" sz="1600" spc="5">
                <a:latin typeface="宋体"/>
                <a:cs typeface="宋体"/>
              </a:rPr>
              <a:t>费</a:t>
            </a:r>
            <a:r>
              <a:rPr dirty="0" sz="1600" spc="-5">
                <a:latin typeface="宋体"/>
                <a:cs typeface="宋体"/>
              </a:rPr>
              <a:t>方式</a:t>
            </a:r>
            <a:r>
              <a:rPr dirty="0" sz="1600" spc="5">
                <a:latin typeface="宋体"/>
                <a:cs typeface="宋体"/>
              </a:rPr>
              <a:t>计</a:t>
            </a:r>
            <a:r>
              <a:rPr dirty="0" sz="1600" spc="-5">
                <a:latin typeface="宋体"/>
                <a:cs typeface="宋体"/>
              </a:rPr>
              <a:t>算，各</a:t>
            </a:r>
            <a:r>
              <a:rPr dirty="0" sz="1600" spc="5">
                <a:latin typeface="宋体"/>
                <a:cs typeface="宋体"/>
              </a:rPr>
              <a:t>区</a:t>
            </a:r>
            <a:r>
              <a:rPr dirty="0" sz="1600" spc="-5">
                <a:latin typeface="宋体"/>
                <a:cs typeface="宋体"/>
              </a:rPr>
              <a:t>间按</a:t>
            </a:r>
            <a:r>
              <a:rPr dirty="0" sz="1600" spc="5">
                <a:latin typeface="宋体"/>
                <a:cs typeface="宋体"/>
              </a:rPr>
              <a:t>内</a:t>
            </a:r>
            <a:r>
              <a:rPr dirty="0" sz="1600" spc="-5">
                <a:latin typeface="宋体"/>
                <a:cs typeface="宋体"/>
              </a:rPr>
              <a:t>插法计</a:t>
            </a:r>
            <a:r>
              <a:rPr dirty="0" sz="1600" spc="5">
                <a:latin typeface="宋体"/>
                <a:cs typeface="宋体"/>
              </a:rPr>
              <a:t>算</a:t>
            </a:r>
            <a:r>
              <a:rPr dirty="0" sz="1600" spc="-5">
                <a:latin typeface="宋体"/>
                <a:cs typeface="宋体"/>
              </a:rPr>
              <a:t>。</a:t>
            </a:r>
            <a:endParaRPr sz="1600">
              <a:latin typeface="宋体"/>
              <a:cs typeface="宋体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2022-04-12T01:27:25Z</dcterms:created>
  <dcterms:modified xsi:type="dcterms:W3CDTF">2022-04-12T01:27:25Z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2022-04-08T00:00:00Z</vt:filetime>
  </property>
  <property fmtid="{D5CDD505-2E9C-101B-9397-08002B2CF9AE}" pid="3" name="Creator">
    <vt:lpwstr>Microsoft® Word 2013</vt:lpwstr>
  </property>
  <property fmtid="{D5CDD505-2E9C-101B-9397-08002B2CF9AE}" pid="4" name="LastSaved">
    <vt:filetime>2022-04-12T00:00:00Z</vt:filetime>
  </property>
</Properties>
</file>